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06" autoAdjust="0"/>
    <p:restoredTop sz="94660"/>
  </p:normalViewPr>
  <p:slideViewPr>
    <p:cSldViewPr snapToGrid="0" snapToObjects="1">
      <p:cViewPr>
        <p:scale>
          <a:sx n="79" d="100"/>
          <a:sy n="79" d="100"/>
        </p:scale>
        <p:origin x="-2814" y="-7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0217B41-0C4E-174D-897E-02C745F14389}" type="datetimeFigureOut">
              <a:rPr lang="en-US" smtClean="0"/>
              <a:pPr/>
              <a:t>10/7/2020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F94E285-444D-4C0C-8BFA-BDB311F86A9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217B41-0C4E-174D-897E-02C745F14389}"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66D21-DD1A-9044-A3DD-1AB1097B7D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0217B41-0C4E-174D-897E-02C745F14389}" type="datetimeFigureOut">
              <a:rPr lang="en-US" smtClean="0"/>
              <a:pPr/>
              <a:t>10/7/2020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9566D21-DD1A-9044-A3DD-1AB1097B7D0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0217B41-0C4E-174D-897E-02C745F14389}" type="datetimeFigureOut">
              <a:rPr lang="en-US" smtClean="0"/>
              <a:pPr/>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9566D21-DD1A-9044-A3DD-1AB1097B7D09}"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0217B41-0C4E-174D-897E-02C745F14389}" type="datetimeFigureOut">
              <a:rPr lang="en-US" smtClean="0"/>
              <a:pPr/>
              <a:t>10/7/2020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F59604A-DDD4-4BE5-9F0F-C50D317D165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0217B41-0C4E-174D-897E-02C745F14389}" type="datetimeFigureOut">
              <a:rPr lang="en-US" smtClean="0"/>
              <a:pPr/>
              <a:t>10/7/2020</a:t>
            </a:fld>
            <a:endParaRPr lang="en-US"/>
          </a:p>
        </p:txBody>
      </p:sp>
      <p:sp>
        <p:nvSpPr>
          <p:cNvPr id="10" name="Slide Number Placeholder 9"/>
          <p:cNvSpPr>
            <a:spLocks noGrp="1"/>
          </p:cNvSpPr>
          <p:nvPr>
            <p:ph type="sldNum" sz="quarter" idx="16"/>
          </p:nvPr>
        </p:nvSpPr>
        <p:spPr/>
        <p:txBody>
          <a:bodyPr rtlCol="0"/>
          <a:lstStyle/>
          <a:p>
            <a:fld id="{59566D21-DD1A-9044-A3DD-1AB1097B7D09}"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0217B41-0C4E-174D-897E-02C745F14389}" type="datetimeFigureOut">
              <a:rPr lang="en-US" smtClean="0"/>
              <a:pPr/>
              <a:t>10/7/2020</a:t>
            </a:fld>
            <a:endParaRPr lang="en-US"/>
          </a:p>
        </p:txBody>
      </p:sp>
      <p:sp>
        <p:nvSpPr>
          <p:cNvPr id="12" name="Slide Number Placeholder 11"/>
          <p:cNvSpPr>
            <a:spLocks noGrp="1"/>
          </p:cNvSpPr>
          <p:nvPr>
            <p:ph type="sldNum" sz="quarter" idx="16"/>
          </p:nvPr>
        </p:nvSpPr>
        <p:spPr/>
        <p:txBody>
          <a:bodyPr rtlCol="0"/>
          <a:lstStyle/>
          <a:p>
            <a:fld id="{59566D21-DD1A-9044-A3DD-1AB1097B7D09}"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217B41-0C4E-174D-897E-02C745F14389}" type="datetimeFigureOut">
              <a:rPr lang="en-US" smtClean="0"/>
              <a:pPr/>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9566D21-DD1A-9044-A3DD-1AB1097B7D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17B41-0C4E-174D-897E-02C745F14389}" type="datetimeFigureOut">
              <a:rPr lang="en-US" smtClean="0"/>
              <a:pPr/>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9566D21-DD1A-9044-A3DD-1AB1097B7D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0217B41-0C4E-174D-897E-02C745F14389}" type="datetimeFigureOut">
              <a:rPr lang="en-US" smtClean="0"/>
              <a:pPr/>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9566D21-DD1A-9044-A3DD-1AB1097B7D09}"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0217B41-0C4E-174D-897E-02C745F14389}" type="datetimeFigureOut">
              <a:rPr lang="en-US" smtClean="0"/>
              <a:pPr/>
              <a:t>10/7/2020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9566D21-DD1A-9044-A3DD-1AB1097B7D09}"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0217B41-0C4E-174D-897E-02C745F14389}" type="datetimeFigureOut">
              <a:rPr lang="en-US" smtClean="0"/>
              <a:pPr/>
              <a:t>10/7/2020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9566D21-DD1A-9044-A3DD-1AB1097B7D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4038600"/>
            <a:ext cx="4778057" cy="1828800"/>
          </a:xfrm>
        </p:spPr>
        <p:txBody>
          <a:bodyPr>
            <a:normAutofit/>
          </a:bodyPr>
          <a:lstStyle/>
          <a:p>
            <a:pPr algn="ctr"/>
            <a:r>
              <a:rPr lang="en-US" sz="4800" dirty="0" smtClean="0">
                <a:latin typeface="+mn-lt"/>
              </a:rPr>
              <a:t>Confirmation </a:t>
            </a:r>
            <a:r>
              <a:rPr lang="en-US" sz="4800" dirty="0" smtClean="0">
                <a:latin typeface="+mn-lt"/>
              </a:rPr>
              <a:t>Questions</a:t>
            </a:r>
            <a:endParaRPr lang="en-US" sz="4800" dirty="0">
              <a:latin typeface="+mn-lt"/>
            </a:endParaRPr>
          </a:p>
        </p:txBody>
      </p:sp>
      <p:sp>
        <p:nvSpPr>
          <p:cNvPr id="3" name="Subtitle 2"/>
          <p:cNvSpPr>
            <a:spLocks noGrp="1"/>
          </p:cNvSpPr>
          <p:nvPr>
            <p:ph type="subTitle" idx="1"/>
          </p:nvPr>
        </p:nvSpPr>
        <p:spPr/>
        <p:txBody>
          <a:bodyPr/>
          <a:lstStyle/>
          <a:p>
            <a:r>
              <a:rPr lang="en-US" dirty="0" smtClean="0"/>
              <a:t>Catholic Diocese of </a:t>
            </a:r>
            <a:r>
              <a:rPr lang="en-US" dirty="0" smtClean="0"/>
              <a:t>Raleigh</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959" y="1034715"/>
            <a:ext cx="3465847" cy="346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Pentecost</a:t>
            </a:r>
            <a:endParaRPr lang="en-US" dirty="0"/>
          </a:p>
        </p:txBody>
      </p:sp>
      <p:sp>
        <p:nvSpPr>
          <p:cNvPr id="3" name="Content Placeholder 2"/>
          <p:cNvSpPr>
            <a:spLocks noGrp="1"/>
          </p:cNvSpPr>
          <p:nvPr>
            <p:ph sz="quarter" idx="1"/>
          </p:nvPr>
        </p:nvSpPr>
        <p:spPr>
          <a:xfrm>
            <a:off x="612648" y="1600200"/>
            <a:ext cx="7961523" cy="2062747"/>
          </a:xfrm>
        </p:spPr>
        <p:txBody>
          <a:bodyPr/>
          <a:lstStyle/>
          <a:p>
            <a:pPr>
              <a:buNone/>
            </a:pPr>
            <a:r>
              <a:rPr lang="en-US" dirty="0" smtClean="0"/>
              <a:t>22.  When did the Holy Spirit descend upon the Apostles?</a:t>
            </a:r>
          </a:p>
          <a:p>
            <a:pPr>
              <a:buNone/>
            </a:pPr>
            <a:r>
              <a:rPr lang="en-US" dirty="0" smtClean="0"/>
              <a:t> On Pentecost Sunday, fifty days after Easter. (CCC 731, 1302; </a:t>
            </a:r>
            <a:r>
              <a:rPr lang="en-US" dirty="0" err="1" smtClean="0"/>
              <a:t>Jn</a:t>
            </a:r>
            <a:r>
              <a:rPr lang="en-US" dirty="0" smtClean="0"/>
              <a:t> 20:21, 22; Mt 28:19)</a:t>
            </a:r>
          </a:p>
          <a:p>
            <a:endParaRPr lang="en-US" dirty="0"/>
          </a:p>
        </p:txBody>
      </p:sp>
      <p:pic>
        <p:nvPicPr>
          <p:cNvPr id="6" name="Picture 5"/>
          <p:cNvPicPr>
            <a:picLocks noChangeAspect="1"/>
          </p:cNvPicPr>
          <p:nvPr/>
        </p:nvPicPr>
        <p:blipFill>
          <a:blip r:embed="rId2"/>
          <a:stretch>
            <a:fillRect/>
          </a:stretch>
        </p:blipFill>
        <p:spPr>
          <a:xfrm>
            <a:off x="2496466" y="3662947"/>
            <a:ext cx="4656749" cy="2902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Redemption</a:t>
            </a:r>
            <a:endParaRPr lang="en-US" dirty="0"/>
          </a:p>
        </p:txBody>
      </p:sp>
      <p:sp>
        <p:nvSpPr>
          <p:cNvPr id="3" name="Content Placeholder 2"/>
          <p:cNvSpPr>
            <a:spLocks noGrp="1"/>
          </p:cNvSpPr>
          <p:nvPr>
            <p:ph sz="quarter" idx="1"/>
          </p:nvPr>
        </p:nvSpPr>
        <p:spPr>
          <a:xfrm>
            <a:off x="612648" y="1600200"/>
            <a:ext cx="8531352" cy="2239787"/>
          </a:xfrm>
        </p:spPr>
        <p:txBody>
          <a:bodyPr>
            <a:normAutofit fontScale="70000" lnSpcReduction="20000"/>
          </a:bodyPr>
          <a:lstStyle/>
          <a:p>
            <a:pPr marL="514350" indent="-514350">
              <a:buNone/>
            </a:pPr>
            <a:r>
              <a:rPr lang="en-US" dirty="0" smtClean="0"/>
              <a:t>23. What is meant by the Redemption? </a:t>
            </a:r>
          </a:p>
          <a:p>
            <a:pPr marL="514350" indent="-514350">
              <a:buNone/>
            </a:pPr>
            <a:r>
              <a:rPr lang="en-US" dirty="0" smtClean="0"/>
              <a:t>Redemption means that Jesus’ incarnation, life, death, and resurrection paid the price for our sins, opened the gates of Heaven, and freed us from slavery to sin and death. (CCC 517, 606, 613; Eph 1:7; </a:t>
            </a:r>
            <a:r>
              <a:rPr lang="en-US" dirty="0" err="1" smtClean="0"/>
              <a:t>Rm</a:t>
            </a:r>
            <a:r>
              <a:rPr lang="en-US" dirty="0" smtClean="0"/>
              <a:t> 4:25)</a:t>
            </a:r>
          </a:p>
          <a:p>
            <a:pPr>
              <a:buNone/>
            </a:pPr>
            <a:r>
              <a:rPr lang="en-US" dirty="0" smtClean="0"/>
              <a:t>24.  What did Jesus establish to continue his mission of Redemption? </a:t>
            </a:r>
          </a:p>
          <a:p>
            <a:pPr>
              <a:buNone/>
            </a:pPr>
            <a:r>
              <a:rPr lang="en-US" dirty="0" smtClean="0"/>
              <a:t>He established the Catholic Church (CCC 773, 778, 817, 822; Mt 16:18; Rev 21:9)</a:t>
            </a:r>
          </a:p>
          <a:p>
            <a:pPr>
              <a:buNone/>
            </a:pPr>
            <a:endParaRPr lang="en-US" dirty="0"/>
          </a:p>
        </p:txBody>
      </p:sp>
      <p:pic>
        <p:nvPicPr>
          <p:cNvPr id="4" name="Picture 3"/>
          <p:cNvPicPr>
            <a:picLocks noChangeAspect="1"/>
          </p:cNvPicPr>
          <p:nvPr/>
        </p:nvPicPr>
        <p:blipFill>
          <a:blip r:embed="rId2"/>
          <a:stretch>
            <a:fillRect/>
          </a:stretch>
        </p:blipFill>
        <p:spPr>
          <a:xfrm>
            <a:off x="2371446" y="3839987"/>
            <a:ext cx="4781905" cy="26778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True Church</a:t>
            </a:r>
            <a:endParaRPr lang="en-US" dirty="0"/>
          </a:p>
        </p:txBody>
      </p:sp>
      <p:sp>
        <p:nvSpPr>
          <p:cNvPr id="3" name="Content Placeholder 2"/>
          <p:cNvSpPr>
            <a:spLocks noGrp="1"/>
          </p:cNvSpPr>
          <p:nvPr>
            <p:ph sz="quarter" idx="1"/>
          </p:nvPr>
        </p:nvSpPr>
        <p:spPr>
          <a:xfrm>
            <a:off x="612648" y="1600199"/>
            <a:ext cx="4233915" cy="4982443"/>
          </a:xfrm>
        </p:spPr>
        <p:txBody>
          <a:bodyPr>
            <a:normAutofit fontScale="92500" lnSpcReduction="20000"/>
          </a:bodyPr>
          <a:lstStyle/>
          <a:p>
            <a:pPr>
              <a:buNone/>
            </a:pPr>
            <a:r>
              <a:rPr lang="en-US" dirty="0" smtClean="0"/>
              <a:t>25.  Why do we believe that the Catholic Church is the one true Church? </a:t>
            </a:r>
          </a:p>
          <a:p>
            <a:pPr>
              <a:buNone/>
            </a:pPr>
            <a:r>
              <a:rPr lang="en-US" dirty="0" smtClean="0"/>
              <a:t>Because it is the only Church established by Jesus.	(CCC 750; Mt 16:18)</a:t>
            </a:r>
          </a:p>
          <a:p>
            <a:pPr>
              <a:buNone/>
            </a:pPr>
            <a:r>
              <a:rPr lang="en-US" dirty="0" smtClean="0"/>
              <a:t>26.  Does it matter to which Church or religion you belong? </a:t>
            </a:r>
          </a:p>
          <a:p>
            <a:pPr>
              <a:buNone/>
            </a:pPr>
            <a:r>
              <a:rPr lang="en-US" dirty="0" smtClean="0"/>
              <a:t>Yes, in order to be faithful to Jesus, it is necessary to remain in the Church he established. (CCC 846; Mk 16:16; </a:t>
            </a:r>
            <a:r>
              <a:rPr lang="en-US" dirty="0" err="1" smtClean="0"/>
              <a:t>Jn</a:t>
            </a:r>
            <a:r>
              <a:rPr lang="en-US" dirty="0" smtClean="0"/>
              <a:t> 3:5)</a:t>
            </a:r>
          </a:p>
          <a:p>
            <a:endParaRPr lang="en-US" dirty="0"/>
          </a:p>
        </p:txBody>
      </p:sp>
      <p:pic>
        <p:nvPicPr>
          <p:cNvPr id="4" name="Picture 3"/>
          <p:cNvPicPr>
            <a:picLocks noChangeAspect="1"/>
          </p:cNvPicPr>
          <p:nvPr/>
        </p:nvPicPr>
        <p:blipFill>
          <a:blip r:embed="rId2"/>
          <a:stretch>
            <a:fillRect/>
          </a:stretch>
        </p:blipFill>
        <p:spPr>
          <a:xfrm>
            <a:off x="4852743" y="2670826"/>
            <a:ext cx="3913305" cy="26858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Marks of the Church</a:t>
            </a:r>
            <a:endParaRPr lang="en-US" dirty="0"/>
          </a:p>
        </p:txBody>
      </p:sp>
      <p:sp>
        <p:nvSpPr>
          <p:cNvPr id="3" name="Content Placeholder 2"/>
          <p:cNvSpPr>
            <a:spLocks noGrp="1"/>
          </p:cNvSpPr>
          <p:nvPr>
            <p:ph sz="quarter" idx="1"/>
          </p:nvPr>
        </p:nvSpPr>
        <p:spPr>
          <a:xfrm>
            <a:off x="612648" y="1600200"/>
            <a:ext cx="4596759" cy="4495800"/>
          </a:xfrm>
        </p:spPr>
        <p:txBody>
          <a:bodyPr/>
          <a:lstStyle/>
          <a:p>
            <a:pPr marL="514350" indent="-514350">
              <a:buNone/>
            </a:pPr>
            <a:r>
              <a:rPr lang="en-US" dirty="0" smtClean="0"/>
              <a:t>27. What are the Four Marks of the Church? </a:t>
            </a:r>
          </a:p>
          <a:p>
            <a:pPr marL="514350" indent="-514350">
              <a:buNone/>
            </a:pPr>
            <a:r>
              <a:rPr lang="en-US" dirty="0" smtClean="0"/>
              <a:t>One, Holy, Catholic, and Apostolic. (CCC 813, 823, 830, 857; Eph 2:20, 4:3, 5:26; Mt 28:19; Rev 21:14)</a:t>
            </a:r>
          </a:p>
          <a:p>
            <a:endParaRPr lang="en-US" dirty="0"/>
          </a:p>
        </p:txBody>
      </p:sp>
      <p:pic>
        <p:nvPicPr>
          <p:cNvPr id="5" name="Picture 4"/>
          <p:cNvPicPr>
            <a:picLocks noChangeAspect="1"/>
          </p:cNvPicPr>
          <p:nvPr/>
        </p:nvPicPr>
        <p:blipFill>
          <a:blip r:embed="rId2"/>
          <a:stretch>
            <a:fillRect/>
          </a:stretch>
        </p:blipFill>
        <p:spPr>
          <a:xfrm>
            <a:off x="5552628" y="1600200"/>
            <a:ext cx="3031998" cy="45562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Scripture and Tradition</a:t>
            </a:r>
            <a:endParaRPr lang="en-US" dirty="0"/>
          </a:p>
        </p:txBody>
      </p:sp>
      <p:sp>
        <p:nvSpPr>
          <p:cNvPr id="3" name="Content Placeholder 2"/>
          <p:cNvSpPr>
            <a:spLocks noGrp="1"/>
          </p:cNvSpPr>
          <p:nvPr>
            <p:ph sz="quarter" idx="1"/>
          </p:nvPr>
        </p:nvSpPr>
        <p:spPr>
          <a:xfrm>
            <a:off x="612648" y="1600200"/>
            <a:ext cx="7836440" cy="2611137"/>
          </a:xfrm>
        </p:spPr>
        <p:txBody>
          <a:bodyPr/>
          <a:lstStyle/>
          <a:p>
            <a:pPr marL="514350" indent="-514350">
              <a:buNone/>
            </a:pPr>
            <a:r>
              <a:rPr lang="en-US" dirty="0" smtClean="0"/>
              <a:t>28. How does the Church preserve the teachings of Jesus? </a:t>
            </a:r>
          </a:p>
          <a:p>
            <a:pPr marL="514350" indent="-514350">
              <a:buNone/>
            </a:pPr>
            <a:r>
              <a:rPr lang="en-US" dirty="0" smtClean="0"/>
              <a:t>Through Sacred Scripture and Sacred Tradition. (CCC 78, 81, 82; 2 Tim 2:2; 2 </a:t>
            </a:r>
            <a:r>
              <a:rPr lang="en-US" dirty="0" err="1" smtClean="0"/>
              <a:t>Thess</a:t>
            </a:r>
            <a:r>
              <a:rPr lang="en-US" dirty="0" smtClean="0"/>
              <a:t> 2:15)</a:t>
            </a:r>
          </a:p>
          <a:p>
            <a:endParaRPr lang="en-US" dirty="0"/>
          </a:p>
        </p:txBody>
      </p:sp>
      <p:pic>
        <p:nvPicPr>
          <p:cNvPr id="5" name="Picture 4"/>
          <p:cNvPicPr>
            <a:picLocks noChangeAspect="1"/>
          </p:cNvPicPr>
          <p:nvPr/>
        </p:nvPicPr>
        <p:blipFill>
          <a:blip r:embed="rId2"/>
          <a:stretch>
            <a:fillRect/>
          </a:stretch>
        </p:blipFill>
        <p:spPr>
          <a:xfrm>
            <a:off x="1771650" y="4211337"/>
            <a:ext cx="5600700"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Apostolic Authority</a:t>
            </a:r>
            <a:endParaRPr lang="en-US" dirty="0"/>
          </a:p>
        </p:txBody>
      </p:sp>
      <p:sp>
        <p:nvSpPr>
          <p:cNvPr id="3" name="Content Placeholder 2"/>
          <p:cNvSpPr>
            <a:spLocks noGrp="1"/>
          </p:cNvSpPr>
          <p:nvPr>
            <p:ph sz="quarter" idx="1"/>
          </p:nvPr>
        </p:nvSpPr>
        <p:spPr>
          <a:xfrm>
            <a:off x="612648" y="1600200"/>
            <a:ext cx="8153400" cy="2410613"/>
          </a:xfrm>
        </p:spPr>
        <p:txBody>
          <a:bodyPr>
            <a:normAutofit fontScale="70000" lnSpcReduction="20000"/>
          </a:bodyPr>
          <a:lstStyle/>
          <a:p>
            <a:pPr>
              <a:buNone/>
            </a:pPr>
            <a:r>
              <a:rPr lang="en-US" dirty="0" smtClean="0"/>
              <a:t>29.  Did Jesus give special authority to one of the Apostles? </a:t>
            </a:r>
          </a:p>
          <a:p>
            <a:pPr>
              <a:buNone/>
            </a:pPr>
            <a:r>
              <a:rPr lang="en-US" dirty="0" smtClean="0"/>
              <a:t>Yes, to Peter when Jesus said to him, “I will give you the keys of the kingdom of heaven, and whatever you bind on earth shall be bound in heaven, and whatever you loose on earth shall be loosed in heaven."	(CCC 552, 881; Mk 3:16, 9:2; </a:t>
            </a:r>
            <a:r>
              <a:rPr lang="en-US" dirty="0" err="1" smtClean="0"/>
              <a:t>Lk</a:t>
            </a:r>
            <a:r>
              <a:rPr lang="en-US" dirty="0" smtClean="0"/>
              <a:t> 24:34)</a:t>
            </a:r>
          </a:p>
          <a:p>
            <a:pPr>
              <a:buNone/>
            </a:pPr>
            <a:r>
              <a:rPr lang="en-US" dirty="0" smtClean="0"/>
              <a:t>30.  Who speaks with the authority that Jesus gave to St. Peter? </a:t>
            </a:r>
          </a:p>
          <a:p>
            <a:pPr>
              <a:buNone/>
            </a:pPr>
            <a:r>
              <a:rPr lang="en-US" dirty="0" smtClean="0"/>
              <a:t>The pope who is St. Peter’s successor, the Bishop of Rome, and the Vicar of Christ on earth. (CCC 891; Mt 16:18; </a:t>
            </a:r>
            <a:r>
              <a:rPr lang="en-US" dirty="0" err="1" smtClean="0"/>
              <a:t>Jn</a:t>
            </a:r>
            <a:r>
              <a:rPr lang="en-US" dirty="0" smtClean="0"/>
              <a:t> 21:15-17; 1 </a:t>
            </a:r>
            <a:r>
              <a:rPr lang="en-US" dirty="0" err="1" smtClean="0"/>
              <a:t>Cor</a:t>
            </a:r>
            <a:r>
              <a:rPr lang="en-US" dirty="0" smtClean="0"/>
              <a:t> 15:5)</a:t>
            </a:r>
          </a:p>
          <a:p>
            <a:endParaRPr lang="en-US" dirty="0"/>
          </a:p>
        </p:txBody>
      </p:sp>
      <p:pic>
        <p:nvPicPr>
          <p:cNvPr id="4" name="Picture 3"/>
          <p:cNvPicPr>
            <a:picLocks noChangeAspect="1"/>
          </p:cNvPicPr>
          <p:nvPr/>
        </p:nvPicPr>
        <p:blipFill>
          <a:blip r:embed="rId2"/>
          <a:stretch>
            <a:fillRect/>
          </a:stretch>
        </p:blipFill>
        <p:spPr>
          <a:xfrm>
            <a:off x="2243901" y="4010813"/>
            <a:ext cx="4313213" cy="26787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Pope</a:t>
            </a:r>
            <a:endParaRPr lang="en-US" dirty="0"/>
          </a:p>
        </p:txBody>
      </p:sp>
      <p:sp>
        <p:nvSpPr>
          <p:cNvPr id="3" name="Content Placeholder 2"/>
          <p:cNvSpPr>
            <a:spLocks noGrp="1"/>
          </p:cNvSpPr>
          <p:nvPr>
            <p:ph sz="quarter" idx="1"/>
          </p:nvPr>
        </p:nvSpPr>
        <p:spPr>
          <a:xfrm>
            <a:off x="612648" y="1600200"/>
            <a:ext cx="3624855" cy="4495800"/>
          </a:xfrm>
        </p:spPr>
        <p:txBody>
          <a:bodyPr/>
          <a:lstStyle/>
          <a:p>
            <a:pPr>
              <a:buNone/>
            </a:pPr>
            <a:r>
              <a:rPr lang="en-US" dirty="0" smtClean="0"/>
              <a:t>31.  What is the name of the present pope?</a:t>
            </a:r>
          </a:p>
          <a:p>
            <a:pPr>
              <a:buNone/>
            </a:pPr>
            <a:r>
              <a:rPr lang="en-US" dirty="0" smtClean="0"/>
              <a:t>Pope Francis. (CCC 936; Mt 16:18; </a:t>
            </a:r>
            <a:r>
              <a:rPr lang="en-US" dirty="0" err="1" smtClean="0"/>
              <a:t>Jn</a:t>
            </a:r>
            <a:r>
              <a:rPr lang="en-US" dirty="0" smtClean="0"/>
              <a:t> 21:15-17)</a:t>
            </a:r>
          </a:p>
          <a:p>
            <a:endParaRPr lang="en-US" dirty="0"/>
          </a:p>
        </p:txBody>
      </p:sp>
      <p:pic>
        <p:nvPicPr>
          <p:cNvPr id="6" name="Picture 5"/>
          <p:cNvPicPr>
            <a:picLocks noChangeAspect="1"/>
          </p:cNvPicPr>
          <p:nvPr/>
        </p:nvPicPr>
        <p:blipFill>
          <a:blip r:embed="rId2"/>
          <a:stretch>
            <a:fillRect/>
          </a:stretch>
        </p:blipFill>
        <p:spPr>
          <a:xfrm>
            <a:off x="4208587" y="2682303"/>
            <a:ext cx="4557461" cy="3413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Sacred Liturgy</a:t>
            </a:r>
            <a:endParaRPr lang="en-US" dirty="0"/>
          </a:p>
        </p:txBody>
      </p:sp>
      <p:sp>
        <p:nvSpPr>
          <p:cNvPr id="3" name="Content Placeholder 2"/>
          <p:cNvSpPr>
            <a:spLocks noGrp="1"/>
          </p:cNvSpPr>
          <p:nvPr>
            <p:ph sz="quarter" idx="1"/>
          </p:nvPr>
        </p:nvSpPr>
        <p:spPr>
          <a:xfrm>
            <a:off x="612648" y="1600200"/>
            <a:ext cx="4661553" cy="4495800"/>
          </a:xfrm>
        </p:spPr>
        <p:txBody>
          <a:bodyPr>
            <a:normAutofit fontScale="92500" lnSpcReduction="20000"/>
          </a:bodyPr>
          <a:lstStyle/>
          <a:p>
            <a:pPr>
              <a:buNone/>
            </a:pPr>
            <a:r>
              <a:rPr lang="en-US" dirty="0" smtClean="0"/>
              <a:t>32.  What is the sacred liturgy?</a:t>
            </a:r>
          </a:p>
          <a:p>
            <a:pPr>
              <a:buNone/>
            </a:pPr>
            <a:r>
              <a:rPr lang="en-US" dirty="0" smtClean="0"/>
              <a:t>The Church’s public worship of God. (CCC 1069, 1070; </a:t>
            </a:r>
            <a:r>
              <a:rPr lang="en-US" dirty="0" err="1" smtClean="0"/>
              <a:t>Jn</a:t>
            </a:r>
            <a:r>
              <a:rPr lang="en-US" dirty="0" smtClean="0"/>
              <a:t> 4:23-24)</a:t>
            </a:r>
          </a:p>
          <a:p>
            <a:pPr>
              <a:buNone/>
            </a:pPr>
            <a:r>
              <a:rPr lang="en-US" dirty="0" smtClean="0"/>
              <a:t>33.  What attitude should we have when we participate in the sacred liturgy? </a:t>
            </a:r>
          </a:p>
          <a:p>
            <a:pPr>
              <a:buNone/>
            </a:pPr>
            <a:r>
              <a:rPr lang="en-US" dirty="0" smtClean="0"/>
              <a:t>We should have the attitude of reverence in our hearts and respect in our actions and appearance. (CCC 2097; Heb 12:28)</a:t>
            </a:r>
          </a:p>
          <a:p>
            <a:endParaRPr lang="en-US" dirty="0"/>
          </a:p>
        </p:txBody>
      </p:sp>
      <p:pic>
        <p:nvPicPr>
          <p:cNvPr id="6" name="Picture 5"/>
          <p:cNvPicPr>
            <a:picLocks noChangeAspect="1"/>
          </p:cNvPicPr>
          <p:nvPr/>
        </p:nvPicPr>
        <p:blipFill>
          <a:blip r:embed="rId2"/>
          <a:stretch>
            <a:fillRect/>
          </a:stretch>
        </p:blipFill>
        <p:spPr>
          <a:xfrm>
            <a:off x="5274201" y="2073356"/>
            <a:ext cx="3789771" cy="26927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Sacraments</a:t>
            </a:r>
            <a:endParaRPr lang="en-US" dirty="0"/>
          </a:p>
        </p:txBody>
      </p:sp>
      <p:sp>
        <p:nvSpPr>
          <p:cNvPr id="3" name="Content Placeholder 2"/>
          <p:cNvSpPr>
            <a:spLocks noGrp="1"/>
          </p:cNvSpPr>
          <p:nvPr>
            <p:ph sz="quarter" idx="1"/>
          </p:nvPr>
        </p:nvSpPr>
        <p:spPr>
          <a:xfrm>
            <a:off x="612648" y="1600200"/>
            <a:ext cx="8153400" cy="3246077"/>
          </a:xfrm>
        </p:spPr>
        <p:txBody>
          <a:bodyPr>
            <a:normAutofit fontScale="70000" lnSpcReduction="20000"/>
          </a:bodyPr>
          <a:lstStyle/>
          <a:p>
            <a:pPr>
              <a:buNone/>
            </a:pPr>
            <a:r>
              <a:rPr lang="en-US" dirty="0" smtClean="0"/>
              <a:t>34.  What is a sacrament? </a:t>
            </a:r>
          </a:p>
          <a:p>
            <a:pPr>
              <a:buNone/>
            </a:pPr>
            <a:r>
              <a:rPr lang="en-US" dirty="0" smtClean="0"/>
              <a:t>A sacrament is an outward sign, instituted by Christ, to give grace.  (CCC 1131; 2 Pet 1:4)</a:t>
            </a:r>
          </a:p>
          <a:p>
            <a:pPr>
              <a:buNone/>
            </a:pPr>
            <a:r>
              <a:rPr lang="en-US" dirty="0" smtClean="0"/>
              <a:t>35</a:t>
            </a:r>
            <a:r>
              <a:rPr lang="en-US" b="1" dirty="0" smtClean="0"/>
              <a:t>.</a:t>
            </a:r>
            <a:r>
              <a:rPr lang="en-US" dirty="0" smtClean="0"/>
              <a:t>  How many sacraments are there? </a:t>
            </a:r>
          </a:p>
          <a:p>
            <a:pPr>
              <a:buNone/>
            </a:pPr>
            <a:r>
              <a:rPr lang="en-US" dirty="0" smtClean="0"/>
              <a:t>Seven. (CCC 1113; Mt 28:16; </a:t>
            </a:r>
            <a:r>
              <a:rPr lang="en-US" dirty="0" err="1" smtClean="0"/>
              <a:t>Jn</a:t>
            </a:r>
            <a:r>
              <a:rPr lang="en-US" dirty="0" smtClean="0"/>
              <a:t> 20:22-23; </a:t>
            </a:r>
            <a:r>
              <a:rPr lang="en-US" dirty="0" err="1" smtClean="0"/>
              <a:t>Lk</a:t>
            </a:r>
            <a:r>
              <a:rPr lang="en-US" dirty="0" smtClean="0"/>
              <a:t> 22:14-20; </a:t>
            </a:r>
            <a:r>
              <a:rPr lang="en-US" dirty="0" err="1" smtClean="0"/>
              <a:t>Jn</a:t>
            </a:r>
            <a:r>
              <a:rPr lang="en-US" dirty="0" smtClean="0"/>
              <a:t> 7:37-39; Jas 5:14-16; Heb 5:1-6; Mt 19:6)</a:t>
            </a:r>
          </a:p>
          <a:p>
            <a:pPr>
              <a:buNone/>
            </a:pPr>
            <a:r>
              <a:rPr lang="en-US" dirty="0" smtClean="0"/>
              <a:t>36</a:t>
            </a:r>
            <a:r>
              <a:rPr lang="en-US" b="1" dirty="0" smtClean="0"/>
              <a:t>.</a:t>
            </a:r>
            <a:r>
              <a:rPr lang="en-US" dirty="0" smtClean="0"/>
              <a:t>  What are the seven sacraments; and which ones have you received? </a:t>
            </a:r>
          </a:p>
          <a:p>
            <a:pPr>
              <a:buNone/>
            </a:pPr>
            <a:r>
              <a:rPr lang="en-US" dirty="0" smtClean="0"/>
              <a:t>Baptism, Penance, Holy Eucharist, Confirmation, Holy Orders, Matrimony, Anointing of the Sick.  We have received Baptism, Penance, and Holy Eucharist. (CCC 1113; Mt 28:16; </a:t>
            </a:r>
            <a:r>
              <a:rPr lang="en-US" dirty="0" err="1" smtClean="0"/>
              <a:t>Jn</a:t>
            </a:r>
            <a:r>
              <a:rPr lang="en-US" dirty="0" smtClean="0"/>
              <a:t> 20:22-23; </a:t>
            </a:r>
            <a:r>
              <a:rPr lang="en-US" dirty="0" err="1" smtClean="0"/>
              <a:t>Lk</a:t>
            </a:r>
            <a:r>
              <a:rPr lang="en-US" dirty="0" smtClean="0"/>
              <a:t> 22:14-20; </a:t>
            </a:r>
            <a:r>
              <a:rPr lang="en-US" dirty="0" err="1" smtClean="0"/>
              <a:t>Jn</a:t>
            </a:r>
            <a:r>
              <a:rPr lang="en-US" dirty="0" smtClean="0"/>
              <a:t> 7:37-39; Jas 5:14-16; Heb 5:1-6;Mt 19:6)</a:t>
            </a:r>
          </a:p>
          <a:p>
            <a:endParaRPr lang="en-US" dirty="0"/>
          </a:p>
        </p:txBody>
      </p:sp>
      <p:pic>
        <p:nvPicPr>
          <p:cNvPr id="4" name="Picture 3"/>
          <p:cNvPicPr>
            <a:picLocks noChangeAspect="1"/>
          </p:cNvPicPr>
          <p:nvPr/>
        </p:nvPicPr>
        <p:blipFill>
          <a:blip r:embed="rId2"/>
          <a:stretch>
            <a:fillRect/>
          </a:stretch>
        </p:blipFill>
        <p:spPr>
          <a:xfrm>
            <a:off x="2209800" y="5090138"/>
            <a:ext cx="4724400"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142" y="1898232"/>
            <a:ext cx="4972563" cy="4541873"/>
          </a:xfrm>
        </p:spPr>
        <p:txBody>
          <a:bodyPr>
            <a:normAutofit lnSpcReduction="10000"/>
          </a:bodyPr>
          <a:lstStyle/>
          <a:p>
            <a:pPr>
              <a:buNone/>
            </a:pPr>
            <a:r>
              <a:rPr lang="en-US" dirty="0" smtClean="0"/>
              <a:t>37.  What are the sacraments you can only receive once?</a:t>
            </a:r>
          </a:p>
          <a:p>
            <a:pPr>
              <a:buNone/>
            </a:pPr>
            <a:r>
              <a:rPr lang="en-US" dirty="0" smtClean="0"/>
              <a:t>Baptism, Confirmation, and Holy Orders.	CCC 1272; Eph 4:30</a:t>
            </a:r>
          </a:p>
          <a:p>
            <a:pPr>
              <a:buNone/>
            </a:pPr>
            <a:r>
              <a:rPr lang="en-US" dirty="0" smtClean="0"/>
              <a:t>38.  When you were born, did you have Sanctifying Grace (a share in God’s life)? </a:t>
            </a:r>
          </a:p>
          <a:p>
            <a:pPr>
              <a:buNone/>
            </a:pPr>
            <a:r>
              <a:rPr lang="en-US" dirty="0" smtClean="0"/>
              <a:t>No. CCC 403, 1250; Col 1:12-14 </a:t>
            </a:r>
            <a:endParaRPr lang="en-US" dirty="0"/>
          </a:p>
        </p:txBody>
      </p:sp>
      <p:pic>
        <p:nvPicPr>
          <p:cNvPr id="6" name="Picture 5"/>
          <p:cNvPicPr>
            <a:picLocks noChangeAspect="1"/>
          </p:cNvPicPr>
          <p:nvPr/>
        </p:nvPicPr>
        <p:blipFill>
          <a:blip r:embed="rId2"/>
          <a:stretch>
            <a:fillRect/>
          </a:stretch>
        </p:blipFill>
        <p:spPr>
          <a:xfrm>
            <a:off x="5429705" y="1898232"/>
            <a:ext cx="3416300" cy="2374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a:t>
            </a:r>
            <a:endParaRPr lang="en-US" dirty="0"/>
          </a:p>
        </p:txBody>
      </p:sp>
      <p:sp>
        <p:nvSpPr>
          <p:cNvPr id="3" name="Content Placeholder 2"/>
          <p:cNvSpPr>
            <a:spLocks noGrp="1"/>
          </p:cNvSpPr>
          <p:nvPr>
            <p:ph sz="quarter" idx="1"/>
          </p:nvPr>
        </p:nvSpPr>
        <p:spPr>
          <a:xfrm>
            <a:off x="4328215" y="1600200"/>
            <a:ext cx="4658132" cy="5060191"/>
          </a:xfrm>
        </p:spPr>
        <p:txBody>
          <a:bodyPr>
            <a:normAutofit fontScale="77500" lnSpcReduction="20000"/>
          </a:bodyPr>
          <a:lstStyle/>
          <a:p>
            <a:pPr marL="514350" indent="-514350">
              <a:buNone/>
            </a:pPr>
            <a:r>
              <a:rPr lang="en-US" dirty="0" smtClean="0"/>
              <a:t>1. Who made us? 	</a:t>
            </a:r>
          </a:p>
          <a:p>
            <a:pPr marL="514350" indent="-514350">
              <a:buNone/>
            </a:pPr>
            <a:r>
              <a:rPr lang="en-US" dirty="0" smtClean="0"/>
              <a:t>God. (CCC 355; </a:t>
            </a:r>
            <a:r>
              <a:rPr lang="en-US" dirty="0" err="1" smtClean="0"/>
              <a:t>Gn</a:t>
            </a:r>
            <a:r>
              <a:rPr lang="en-US" dirty="0" smtClean="0"/>
              <a:t> 1:1, 26-27; </a:t>
            </a:r>
            <a:r>
              <a:rPr lang="en-US" dirty="0" err="1" smtClean="0"/>
              <a:t>Gn</a:t>
            </a:r>
            <a:r>
              <a:rPr lang="en-US" dirty="0" smtClean="0"/>
              <a:t> 2:7, 21-22)</a:t>
            </a:r>
          </a:p>
          <a:p>
            <a:pPr marL="514350" indent="-514350">
              <a:buNone/>
            </a:pPr>
            <a:r>
              <a:rPr lang="en-US" dirty="0" smtClean="0"/>
              <a:t>2. Why did God make us? </a:t>
            </a:r>
          </a:p>
          <a:p>
            <a:pPr marL="514350" indent="-514350">
              <a:buNone/>
            </a:pPr>
            <a:r>
              <a:rPr lang="en-US" dirty="0" smtClean="0"/>
              <a:t>To know, love, and serve Him in this life; and to be happy with Him forever in Heaven. (CCC 1, 358; Deut 10:12-15; </a:t>
            </a:r>
            <a:r>
              <a:rPr lang="en-US" dirty="0" err="1" smtClean="0"/>
              <a:t>Jn</a:t>
            </a:r>
            <a:r>
              <a:rPr lang="en-US" dirty="0" smtClean="0"/>
              <a:t> 17:3)</a:t>
            </a:r>
          </a:p>
          <a:p>
            <a:pPr marL="514350" indent="-514350">
              <a:buNone/>
            </a:pPr>
            <a:r>
              <a:rPr lang="en-US" dirty="0" smtClean="0"/>
              <a:t>3. Why are humans more important than animals and the rest of creation? </a:t>
            </a:r>
          </a:p>
          <a:p>
            <a:pPr marL="514350" indent="-514350">
              <a:buNone/>
            </a:pPr>
            <a:r>
              <a:rPr lang="en-US" dirty="0" smtClean="0"/>
              <a:t>Because men and women are created in the image and likeness of God. (CCC 2417, 2418; </a:t>
            </a:r>
            <a:r>
              <a:rPr lang="en-US" dirty="0" err="1" smtClean="0"/>
              <a:t>Gn</a:t>
            </a:r>
            <a:r>
              <a:rPr lang="en-US" dirty="0" smtClean="0"/>
              <a:t> 2:19-20; 9:1-4) </a:t>
            </a:r>
          </a:p>
          <a:p>
            <a:pPr marL="514350" indent="-514350">
              <a:buAutoNum type="arabicPeriod"/>
            </a:pPr>
            <a:endParaRPr lang="en-US" dirty="0"/>
          </a:p>
        </p:txBody>
      </p:sp>
      <p:pic>
        <p:nvPicPr>
          <p:cNvPr id="4" name="Picture 3"/>
          <p:cNvPicPr>
            <a:picLocks noChangeAspect="1"/>
          </p:cNvPicPr>
          <p:nvPr/>
        </p:nvPicPr>
        <p:blipFill>
          <a:blip r:embed="rId2"/>
          <a:stretch>
            <a:fillRect/>
          </a:stretch>
        </p:blipFill>
        <p:spPr>
          <a:xfrm>
            <a:off x="94379" y="1963023"/>
            <a:ext cx="4013537" cy="26370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Sin</a:t>
            </a:r>
            <a:endParaRPr lang="en-US" dirty="0"/>
          </a:p>
        </p:txBody>
      </p:sp>
      <p:sp>
        <p:nvSpPr>
          <p:cNvPr id="3" name="Content Placeholder 2"/>
          <p:cNvSpPr>
            <a:spLocks noGrp="1"/>
          </p:cNvSpPr>
          <p:nvPr>
            <p:ph sz="quarter" idx="1"/>
          </p:nvPr>
        </p:nvSpPr>
        <p:spPr>
          <a:xfrm>
            <a:off x="612648" y="1600200"/>
            <a:ext cx="4622677" cy="4495800"/>
          </a:xfrm>
        </p:spPr>
        <p:txBody>
          <a:bodyPr>
            <a:normAutofit fontScale="92500" lnSpcReduction="10000"/>
          </a:bodyPr>
          <a:lstStyle/>
          <a:p>
            <a:pPr>
              <a:buNone/>
            </a:pPr>
            <a:r>
              <a:rPr lang="en-US" dirty="0" smtClean="0"/>
              <a:t>39.  Why are we not born with Sanctifying Grace?</a:t>
            </a:r>
          </a:p>
          <a:p>
            <a:pPr>
              <a:buNone/>
            </a:pPr>
            <a:r>
              <a:rPr lang="en-US" dirty="0" smtClean="0"/>
              <a:t> Because we are born with original sin which is the loss of Sanctifying Grace. (CCC 403, 1250; </a:t>
            </a:r>
            <a:r>
              <a:rPr lang="en-US" dirty="0" err="1" smtClean="0"/>
              <a:t>Gn</a:t>
            </a:r>
            <a:r>
              <a:rPr lang="en-US" dirty="0" smtClean="0"/>
              <a:t> 3:23)</a:t>
            </a:r>
          </a:p>
          <a:p>
            <a:pPr>
              <a:buNone/>
            </a:pPr>
            <a:r>
              <a:rPr lang="en-US" dirty="0" smtClean="0"/>
              <a:t>40. Was any human person conceived without original sin?</a:t>
            </a:r>
          </a:p>
          <a:p>
            <a:pPr>
              <a:buNone/>
            </a:pPr>
            <a:r>
              <a:rPr lang="en-US" dirty="0" smtClean="0"/>
              <a:t> Yes, Mary at her Immaculate Conception. (CCC 491, 492; </a:t>
            </a:r>
            <a:r>
              <a:rPr lang="en-US" dirty="0" err="1" smtClean="0"/>
              <a:t>Lk</a:t>
            </a:r>
            <a:r>
              <a:rPr lang="en-US" dirty="0" smtClean="0"/>
              <a:t> 1:28)</a:t>
            </a:r>
          </a:p>
          <a:p>
            <a:pPr>
              <a:buNone/>
            </a:pPr>
            <a:endParaRPr lang="en-US" dirty="0"/>
          </a:p>
        </p:txBody>
      </p:sp>
      <p:pic>
        <p:nvPicPr>
          <p:cNvPr id="6" name="Picture 5"/>
          <p:cNvPicPr>
            <a:picLocks noChangeAspect="1"/>
          </p:cNvPicPr>
          <p:nvPr/>
        </p:nvPicPr>
        <p:blipFill>
          <a:blip r:embed="rId2"/>
          <a:stretch>
            <a:fillRect/>
          </a:stretch>
        </p:blipFill>
        <p:spPr>
          <a:xfrm>
            <a:off x="5822950" y="1600199"/>
            <a:ext cx="2986564" cy="38810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Original Sin</a:t>
            </a:r>
            <a:endParaRPr lang="en-US" dirty="0"/>
          </a:p>
        </p:txBody>
      </p:sp>
      <p:sp>
        <p:nvSpPr>
          <p:cNvPr id="3" name="Content Placeholder 2"/>
          <p:cNvSpPr>
            <a:spLocks noGrp="1"/>
          </p:cNvSpPr>
          <p:nvPr>
            <p:ph sz="quarter" idx="1"/>
          </p:nvPr>
        </p:nvSpPr>
        <p:spPr/>
        <p:txBody>
          <a:bodyPr/>
          <a:lstStyle/>
          <a:p>
            <a:pPr>
              <a:buNone/>
            </a:pPr>
            <a:r>
              <a:rPr lang="en-US" dirty="0" smtClean="0"/>
              <a:t>41</a:t>
            </a:r>
            <a:r>
              <a:rPr lang="en-US" b="1" dirty="0" smtClean="0"/>
              <a:t>.</a:t>
            </a:r>
            <a:r>
              <a:rPr lang="en-US" dirty="0" smtClean="0"/>
              <a:t>  What was the original sin? </a:t>
            </a:r>
          </a:p>
          <a:p>
            <a:pPr>
              <a:buNone/>
            </a:pPr>
            <a:r>
              <a:rPr lang="en-US" dirty="0" smtClean="0"/>
              <a:t>Adam and Eve were tempted by the devil; and they chose to distrust God’s goodness and to disobey His law. (CCC 397; Gen 3:1-11; </a:t>
            </a:r>
            <a:r>
              <a:rPr lang="en-US" dirty="0" err="1" smtClean="0"/>
              <a:t>Rm</a:t>
            </a:r>
            <a:r>
              <a:rPr lang="en-US" dirty="0" smtClean="0"/>
              <a:t> 5:19) </a:t>
            </a:r>
            <a:endParaRPr lang="en-US" dirty="0"/>
          </a:p>
        </p:txBody>
      </p:sp>
      <p:pic>
        <p:nvPicPr>
          <p:cNvPr id="4" name="Picture 3"/>
          <p:cNvPicPr>
            <a:picLocks noChangeAspect="1"/>
          </p:cNvPicPr>
          <p:nvPr/>
        </p:nvPicPr>
        <p:blipFill>
          <a:blip r:embed="rId2"/>
          <a:stretch>
            <a:fillRect/>
          </a:stretch>
        </p:blipFill>
        <p:spPr>
          <a:xfrm>
            <a:off x="2941631" y="3632200"/>
            <a:ext cx="3289300" cy="246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Evil</a:t>
            </a:r>
            <a:endParaRPr lang="en-US" dirty="0"/>
          </a:p>
        </p:txBody>
      </p:sp>
      <p:sp>
        <p:nvSpPr>
          <p:cNvPr id="3" name="Content Placeholder 2"/>
          <p:cNvSpPr>
            <a:spLocks noGrp="1"/>
          </p:cNvSpPr>
          <p:nvPr>
            <p:ph sz="quarter" idx="1"/>
          </p:nvPr>
        </p:nvSpPr>
        <p:spPr>
          <a:xfrm>
            <a:off x="612648" y="1600200"/>
            <a:ext cx="4609718" cy="4495800"/>
          </a:xfrm>
        </p:spPr>
        <p:txBody>
          <a:bodyPr>
            <a:normAutofit fontScale="92500"/>
          </a:bodyPr>
          <a:lstStyle/>
          <a:p>
            <a:pPr>
              <a:buNone/>
            </a:pPr>
            <a:r>
              <a:rPr lang="en-US" dirty="0" smtClean="0"/>
              <a:t>42.  Is there really a devil? </a:t>
            </a:r>
          </a:p>
          <a:p>
            <a:pPr>
              <a:buNone/>
            </a:pPr>
            <a:r>
              <a:rPr lang="en-US" dirty="0" smtClean="0"/>
              <a:t>Yes. (CCC 391; 1 </a:t>
            </a:r>
            <a:r>
              <a:rPr lang="en-US" dirty="0" err="1" smtClean="0"/>
              <a:t>Jn</a:t>
            </a:r>
            <a:r>
              <a:rPr lang="en-US" dirty="0" smtClean="0"/>
              <a:t> 5:19; 1 Pet 5:8)</a:t>
            </a:r>
          </a:p>
          <a:p>
            <a:pPr>
              <a:buNone/>
            </a:pPr>
            <a:r>
              <a:rPr lang="en-US" dirty="0" smtClean="0"/>
              <a:t>43.  Is it easier to be bad or to be good?</a:t>
            </a:r>
          </a:p>
          <a:p>
            <a:pPr>
              <a:buNone/>
            </a:pPr>
            <a:r>
              <a:rPr lang="en-US" dirty="0" smtClean="0"/>
              <a:t> It is easier to be bad, because original sin has left us with an inclination to sin called concupiscence. (CCC 409, 1264, 2516; Rom 7:15-18)</a:t>
            </a:r>
          </a:p>
          <a:p>
            <a:endParaRPr lang="en-US" dirty="0"/>
          </a:p>
        </p:txBody>
      </p:sp>
      <p:pic>
        <p:nvPicPr>
          <p:cNvPr id="5" name="Picture 4"/>
          <p:cNvPicPr>
            <a:picLocks noChangeAspect="1"/>
          </p:cNvPicPr>
          <p:nvPr/>
        </p:nvPicPr>
        <p:blipFill>
          <a:blip r:embed="rId2"/>
          <a:stretch>
            <a:fillRect/>
          </a:stretch>
        </p:blipFill>
        <p:spPr>
          <a:xfrm>
            <a:off x="5641010" y="1854456"/>
            <a:ext cx="2957587" cy="36785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Baptism</a:t>
            </a:r>
            <a:endParaRPr lang="en-US" dirty="0"/>
          </a:p>
        </p:txBody>
      </p:sp>
      <p:sp>
        <p:nvSpPr>
          <p:cNvPr id="3" name="Content Placeholder 2"/>
          <p:cNvSpPr>
            <a:spLocks noGrp="1"/>
          </p:cNvSpPr>
          <p:nvPr>
            <p:ph sz="quarter" idx="1"/>
          </p:nvPr>
        </p:nvSpPr>
        <p:spPr>
          <a:xfrm>
            <a:off x="612648" y="1600200"/>
            <a:ext cx="4195039" cy="4495800"/>
          </a:xfrm>
        </p:spPr>
        <p:txBody>
          <a:bodyPr>
            <a:normAutofit fontScale="85000" lnSpcReduction="20000"/>
          </a:bodyPr>
          <a:lstStyle/>
          <a:p>
            <a:pPr>
              <a:buNone/>
            </a:pPr>
            <a:r>
              <a:rPr lang="en-US" dirty="0" smtClean="0"/>
              <a:t>44.  When did you receive Sanctifying Grace for the first time? </a:t>
            </a:r>
          </a:p>
          <a:p>
            <a:pPr>
              <a:buNone/>
            </a:pPr>
            <a:r>
              <a:rPr lang="en-US" dirty="0" smtClean="0"/>
              <a:t>At Baptism. (CCC 1265; 2 </a:t>
            </a:r>
            <a:r>
              <a:rPr lang="en-US" dirty="0" err="1" smtClean="0"/>
              <a:t>Cor</a:t>
            </a:r>
            <a:r>
              <a:rPr lang="en-US" dirty="0" smtClean="0"/>
              <a:t> 5:17)</a:t>
            </a:r>
          </a:p>
          <a:p>
            <a:pPr>
              <a:buNone/>
            </a:pPr>
            <a:r>
              <a:rPr lang="en-US" dirty="0" smtClean="0"/>
              <a:t>45.  What did Baptism do for you? </a:t>
            </a:r>
          </a:p>
          <a:p>
            <a:pPr>
              <a:buNone/>
            </a:pPr>
            <a:r>
              <a:rPr lang="en-US" dirty="0" smtClean="0"/>
              <a:t>It gave me a share in God’s life for the first time, made me a child of God, and took away original sin. (CCC 1266, 1279; 2 </a:t>
            </a:r>
            <a:r>
              <a:rPr lang="en-US" dirty="0" err="1" smtClean="0"/>
              <a:t>Cor</a:t>
            </a:r>
            <a:r>
              <a:rPr lang="en-US" dirty="0" smtClean="0"/>
              <a:t> 5:17; 2 Pet 1:4; Gal 4:5-7)</a:t>
            </a:r>
          </a:p>
          <a:p>
            <a:endParaRPr lang="en-US" dirty="0"/>
          </a:p>
        </p:txBody>
      </p:sp>
      <p:pic>
        <p:nvPicPr>
          <p:cNvPr id="4" name="Picture 3"/>
          <p:cNvPicPr>
            <a:picLocks noChangeAspect="1"/>
          </p:cNvPicPr>
          <p:nvPr/>
        </p:nvPicPr>
        <p:blipFill>
          <a:blip r:embed="rId2"/>
          <a:stretch>
            <a:fillRect/>
          </a:stretch>
        </p:blipFill>
        <p:spPr>
          <a:xfrm>
            <a:off x="5015667" y="2389663"/>
            <a:ext cx="3922182" cy="25214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a Child of God</a:t>
            </a:r>
            <a:endParaRPr lang="en-US" dirty="0"/>
          </a:p>
        </p:txBody>
      </p:sp>
      <p:sp>
        <p:nvSpPr>
          <p:cNvPr id="3" name="Content Placeholder 2"/>
          <p:cNvSpPr>
            <a:spLocks noGrp="1"/>
          </p:cNvSpPr>
          <p:nvPr>
            <p:ph sz="quarter" idx="1"/>
          </p:nvPr>
        </p:nvSpPr>
        <p:spPr>
          <a:xfrm>
            <a:off x="4289338" y="1600200"/>
            <a:ext cx="4476710" cy="4788074"/>
          </a:xfrm>
        </p:spPr>
        <p:txBody>
          <a:bodyPr>
            <a:normAutofit fontScale="85000" lnSpcReduction="10000"/>
          </a:bodyPr>
          <a:lstStyle/>
          <a:p>
            <a:pPr>
              <a:buNone/>
            </a:pPr>
            <a:r>
              <a:rPr lang="en-US" dirty="0" smtClean="0"/>
              <a:t>46</a:t>
            </a:r>
            <a:r>
              <a:rPr lang="en-US" b="1" dirty="0" smtClean="0"/>
              <a:t>.</a:t>
            </a:r>
            <a:r>
              <a:rPr lang="en-US" dirty="0" smtClean="0"/>
              <a:t>  How long do you remain a child of God?</a:t>
            </a:r>
          </a:p>
          <a:p>
            <a:pPr>
              <a:buNone/>
            </a:pPr>
            <a:r>
              <a:rPr lang="en-US" dirty="0" smtClean="0"/>
              <a:t>Forever. (CCC 1272, 1274; 1 Pet 1:3, 4)</a:t>
            </a:r>
          </a:p>
          <a:p>
            <a:pPr>
              <a:buNone/>
            </a:pPr>
            <a:r>
              <a:rPr lang="en-US" dirty="0" smtClean="0"/>
              <a:t>47</a:t>
            </a:r>
            <a:r>
              <a:rPr lang="en-US" b="1" dirty="0" smtClean="0"/>
              <a:t>.</a:t>
            </a:r>
            <a:r>
              <a:rPr lang="en-US" dirty="0" smtClean="0"/>
              <a:t>  Can you lose a share in God’s life after Baptism? </a:t>
            </a:r>
          </a:p>
          <a:p>
            <a:pPr>
              <a:buNone/>
            </a:pPr>
            <a:r>
              <a:rPr lang="en-US" dirty="0" smtClean="0"/>
              <a:t>Yes. (CCC 1861; Mk 3:29)</a:t>
            </a:r>
          </a:p>
          <a:p>
            <a:pPr>
              <a:buNone/>
            </a:pPr>
            <a:r>
              <a:rPr lang="en-US" dirty="0" smtClean="0"/>
              <a:t>48</a:t>
            </a:r>
            <a:r>
              <a:rPr lang="en-US" b="1" dirty="0" smtClean="0"/>
              <a:t>.</a:t>
            </a:r>
            <a:r>
              <a:rPr lang="en-US" dirty="0" smtClean="0"/>
              <a:t>  How can you lose Sanctifying Grace (a share in God’s life)? </a:t>
            </a:r>
          </a:p>
          <a:p>
            <a:pPr>
              <a:buNone/>
            </a:pPr>
            <a:r>
              <a:rPr lang="en-US" dirty="0" smtClean="0"/>
              <a:t>By committing mortal sin. (CCC 1861; Gal 5:19-21; Rom 1:28-32)</a:t>
            </a:r>
          </a:p>
          <a:p>
            <a:endParaRPr lang="en-US" dirty="0"/>
          </a:p>
        </p:txBody>
      </p:sp>
      <p:pic>
        <p:nvPicPr>
          <p:cNvPr id="4" name="Picture 3"/>
          <p:cNvPicPr>
            <a:picLocks noChangeAspect="1"/>
          </p:cNvPicPr>
          <p:nvPr/>
        </p:nvPicPr>
        <p:blipFill>
          <a:blip r:embed="rId2"/>
          <a:stretch>
            <a:fillRect/>
          </a:stretch>
        </p:blipFill>
        <p:spPr>
          <a:xfrm>
            <a:off x="900615" y="2046248"/>
            <a:ext cx="2781300" cy="292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a:t>
            </a:r>
            <a:endParaRPr lang="en-US" dirty="0"/>
          </a:p>
        </p:txBody>
      </p:sp>
      <p:sp>
        <p:nvSpPr>
          <p:cNvPr id="3" name="Content Placeholder 2"/>
          <p:cNvSpPr>
            <a:spLocks noGrp="1"/>
          </p:cNvSpPr>
          <p:nvPr>
            <p:ph sz="quarter" idx="1"/>
          </p:nvPr>
        </p:nvSpPr>
        <p:spPr>
          <a:xfrm>
            <a:off x="612648" y="1600200"/>
            <a:ext cx="8153399" cy="3186071"/>
          </a:xfrm>
        </p:spPr>
        <p:txBody>
          <a:bodyPr>
            <a:normAutofit fontScale="92500"/>
          </a:bodyPr>
          <a:lstStyle/>
          <a:p>
            <a:pPr>
              <a:buNone/>
            </a:pPr>
            <a:r>
              <a:rPr lang="en-US" dirty="0" smtClean="0"/>
              <a:t>49</a:t>
            </a:r>
            <a:r>
              <a:rPr lang="en-US" b="1" dirty="0" smtClean="0"/>
              <a:t>.</a:t>
            </a:r>
            <a:r>
              <a:rPr lang="en-US" dirty="0" smtClean="0"/>
              <a:t>  What are the two kinds of personal sin (sin we commit ourselves)? </a:t>
            </a:r>
          </a:p>
          <a:p>
            <a:pPr>
              <a:buNone/>
            </a:pPr>
            <a:r>
              <a:rPr lang="en-US" dirty="0" smtClean="0"/>
              <a:t>Venial and mortal sin. (CCC 1855; 1 </a:t>
            </a:r>
            <a:r>
              <a:rPr lang="en-US" dirty="0" err="1" smtClean="0"/>
              <a:t>Jn</a:t>
            </a:r>
            <a:r>
              <a:rPr lang="en-US" dirty="0" smtClean="0"/>
              <a:t> 5:16, 17)</a:t>
            </a:r>
          </a:p>
          <a:p>
            <a:pPr>
              <a:buNone/>
            </a:pPr>
            <a:endParaRPr lang="en-US" dirty="0" smtClean="0"/>
          </a:p>
          <a:p>
            <a:pPr>
              <a:buNone/>
            </a:pPr>
            <a:r>
              <a:rPr lang="en-US" dirty="0" smtClean="0"/>
              <a:t>50</a:t>
            </a:r>
            <a:r>
              <a:rPr lang="en-US" b="1" dirty="0" smtClean="0"/>
              <a:t>.</a:t>
            </a:r>
            <a:r>
              <a:rPr lang="en-US" dirty="0" smtClean="0"/>
              <a:t>  Which is the worse? </a:t>
            </a:r>
          </a:p>
          <a:p>
            <a:pPr>
              <a:buNone/>
            </a:pPr>
            <a:r>
              <a:rPr lang="en-US" dirty="0" smtClean="0"/>
              <a:t>Mortal (deadly) sin. (CCC 1855, 1874, 1875; 1 </a:t>
            </a:r>
            <a:r>
              <a:rPr lang="en-US" dirty="0" err="1" smtClean="0"/>
              <a:t>Jn</a:t>
            </a:r>
            <a:r>
              <a:rPr lang="en-US" dirty="0" smtClean="0"/>
              <a:t> 5:16)</a:t>
            </a:r>
          </a:p>
          <a:p>
            <a:endParaRPr lang="en-US" dirty="0"/>
          </a:p>
        </p:txBody>
      </p:sp>
      <p:pic>
        <p:nvPicPr>
          <p:cNvPr id="5" name="Picture 4"/>
          <p:cNvPicPr>
            <a:picLocks noChangeAspect="1"/>
          </p:cNvPicPr>
          <p:nvPr/>
        </p:nvPicPr>
        <p:blipFill>
          <a:blip r:embed="rId2"/>
          <a:stretch>
            <a:fillRect/>
          </a:stretch>
        </p:blipFill>
        <p:spPr>
          <a:xfrm>
            <a:off x="2025650" y="4786271"/>
            <a:ext cx="5092700" cy="158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Mortal Sin</a:t>
            </a:r>
            <a:endParaRPr lang="en-US" dirty="0"/>
          </a:p>
        </p:txBody>
      </p:sp>
      <p:sp>
        <p:nvSpPr>
          <p:cNvPr id="3" name="Content Placeholder 2"/>
          <p:cNvSpPr>
            <a:spLocks noGrp="1"/>
          </p:cNvSpPr>
          <p:nvPr>
            <p:ph sz="quarter" idx="1"/>
          </p:nvPr>
        </p:nvSpPr>
        <p:spPr>
          <a:xfrm>
            <a:off x="612648" y="1600200"/>
            <a:ext cx="8153400" cy="2752981"/>
          </a:xfrm>
        </p:spPr>
        <p:txBody>
          <a:bodyPr>
            <a:normAutofit lnSpcReduction="10000"/>
          </a:bodyPr>
          <a:lstStyle/>
          <a:p>
            <a:pPr>
              <a:buNone/>
            </a:pPr>
            <a:r>
              <a:rPr lang="en-US" dirty="0" smtClean="0"/>
              <a:t>51</a:t>
            </a:r>
            <a:r>
              <a:rPr lang="en-US" b="1" dirty="0" smtClean="0"/>
              <a:t>.</a:t>
            </a:r>
            <a:r>
              <a:rPr lang="en-US" dirty="0" smtClean="0"/>
              <a:t>  What three things are necessary to commit a mortal sin?</a:t>
            </a:r>
          </a:p>
          <a:p>
            <a:pPr>
              <a:buNone/>
            </a:pPr>
            <a:r>
              <a:rPr lang="en-US" dirty="0" smtClean="0"/>
              <a:t>1.  You must disobey God in a serious matter.</a:t>
            </a:r>
          </a:p>
          <a:p>
            <a:pPr>
              <a:buNone/>
            </a:pPr>
            <a:r>
              <a:rPr lang="en-US" dirty="0" smtClean="0"/>
              <a:t>2.  You must know that it is wrong.</a:t>
            </a:r>
          </a:p>
          <a:p>
            <a:pPr marL="514350" indent="-514350">
              <a:buNone/>
            </a:pPr>
            <a:r>
              <a:rPr lang="en-US" dirty="0" smtClean="0"/>
              <a:t>3. You must freely choose to do it anyway. (CCC 1857; Mk 10:19; Mk 3:5-6; </a:t>
            </a:r>
            <a:r>
              <a:rPr lang="en-US" dirty="0" err="1" smtClean="0"/>
              <a:t>Lk</a:t>
            </a:r>
            <a:r>
              <a:rPr lang="en-US" dirty="0" smtClean="0"/>
              <a:t> 16:19-31)</a:t>
            </a:r>
          </a:p>
          <a:p>
            <a:endParaRPr lang="en-US" dirty="0"/>
          </a:p>
        </p:txBody>
      </p:sp>
      <p:pic>
        <p:nvPicPr>
          <p:cNvPr id="4" name="Picture 3"/>
          <p:cNvPicPr>
            <a:picLocks noChangeAspect="1"/>
          </p:cNvPicPr>
          <p:nvPr/>
        </p:nvPicPr>
        <p:blipFill>
          <a:blip r:embed="rId2"/>
          <a:stretch>
            <a:fillRect/>
          </a:stretch>
        </p:blipFill>
        <p:spPr>
          <a:xfrm>
            <a:off x="2825750" y="4353181"/>
            <a:ext cx="3492500" cy="2324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 and Purgatory</a:t>
            </a:r>
            <a:endParaRPr lang="en-US" dirty="0"/>
          </a:p>
        </p:txBody>
      </p:sp>
      <p:sp>
        <p:nvSpPr>
          <p:cNvPr id="3" name="Content Placeholder 2"/>
          <p:cNvSpPr>
            <a:spLocks noGrp="1"/>
          </p:cNvSpPr>
          <p:nvPr>
            <p:ph sz="quarter" idx="1"/>
          </p:nvPr>
        </p:nvSpPr>
        <p:spPr>
          <a:xfrm>
            <a:off x="612648" y="1600200"/>
            <a:ext cx="5179902" cy="4801032"/>
          </a:xfrm>
        </p:spPr>
        <p:txBody>
          <a:bodyPr>
            <a:normAutofit fontScale="77500" lnSpcReduction="20000"/>
          </a:bodyPr>
          <a:lstStyle/>
          <a:p>
            <a:pPr>
              <a:buNone/>
            </a:pPr>
            <a:r>
              <a:rPr lang="en-US" dirty="0" smtClean="0"/>
              <a:t>52</a:t>
            </a:r>
            <a:r>
              <a:rPr lang="en-US" b="1" dirty="0" smtClean="0"/>
              <a:t>.</a:t>
            </a:r>
            <a:r>
              <a:rPr lang="en-US" dirty="0" smtClean="0"/>
              <a:t>  What happens to you if you die in a state of mortal sin? </a:t>
            </a:r>
          </a:p>
          <a:p>
            <a:pPr>
              <a:buNone/>
            </a:pPr>
            <a:r>
              <a:rPr lang="en-US" dirty="0" smtClean="0"/>
              <a:t>You go to hell. (CCC 1035, 1472, 1861, 1874; 1 </a:t>
            </a:r>
            <a:r>
              <a:rPr lang="en-US" dirty="0" err="1" smtClean="0"/>
              <a:t>Jn</a:t>
            </a:r>
            <a:r>
              <a:rPr lang="en-US" dirty="0" smtClean="0"/>
              <a:t> 3:14-15; Mt 25:41-46)</a:t>
            </a:r>
          </a:p>
          <a:p>
            <a:pPr>
              <a:buNone/>
            </a:pPr>
            <a:r>
              <a:rPr lang="en-US" dirty="0" smtClean="0"/>
              <a:t>53</a:t>
            </a:r>
            <a:r>
              <a:rPr lang="en-US" b="1" dirty="0" smtClean="0"/>
              <a:t>.</a:t>
            </a:r>
            <a:r>
              <a:rPr lang="en-US" dirty="0" smtClean="0"/>
              <a:t>  Is there really a hell? </a:t>
            </a:r>
          </a:p>
          <a:p>
            <a:pPr>
              <a:buNone/>
            </a:pPr>
            <a:r>
              <a:rPr lang="en-US" dirty="0" smtClean="0"/>
              <a:t>Yes, it is the place of eternal separation from God. (CCC 1035; Is 66:24; Mk 9:47, 48)</a:t>
            </a:r>
            <a:r>
              <a:rPr lang="en-US" b="1" dirty="0" smtClean="0"/>
              <a:t> </a:t>
            </a:r>
          </a:p>
          <a:p>
            <a:pPr>
              <a:buNone/>
            </a:pPr>
            <a:r>
              <a:rPr lang="en-US" dirty="0" smtClean="0"/>
              <a:t>54</a:t>
            </a:r>
            <a:r>
              <a:rPr lang="en-US" b="1" dirty="0" smtClean="0"/>
              <a:t>.</a:t>
            </a:r>
            <a:r>
              <a:rPr lang="en-US" dirty="0" smtClean="0"/>
              <a:t>  What happens if you die with venial sin on your soul? </a:t>
            </a:r>
          </a:p>
          <a:p>
            <a:pPr>
              <a:buNone/>
            </a:pPr>
            <a:r>
              <a:rPr lang="en-US" dirty="0" smtClean="0"/>
              <a:t>You go to purgatory where you are purified and made perfect. (CCC 1030, 1031, 1472; 1 </a:t>
            </a:r>
            <a:r>
              <a:rPr lang="en-US" dirty="0" err="1" smtClean="0"/>
              <a:t>Cor</a:t>
            </a:r>
            <a:r>
              <a:rPr lang="en-US" dirty="0" smtClean="0"/>
              <a:t> 3:15; 2 Mc 12:46)</a:t>
            </a:r>
          </a:p>
          <a:p>
            <a:pPr>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5994681" y="1770618"/>
            <a:ext cx="2959797" cy="3762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Heaven</a:t>
            </a:r>
            <a:endParaRPr lang="en-US" dirty="0"/>
          </a:p>
        </p:txBody>
      </p:sp>
      <p:sp>
        <p:nvSpPr>
          <p:cNvPr id="3" name="Content Placeholder 2"/>
          <p:cNvSpPr>
            <a:spLocks noGrp="1"/>
          </p:cNvSpPr>
          <p:nvPr>
            <p:ph sz="quarter" idx="1"/>
          </p:nvPr>
        </p:nvSpPr>
        <p:spPr>
          <a:xfrm>
            <a:off x="612648" y="1600200"/>
            <a:ext cx="4376461" cy="4495800"/>
          </a:xfrm>
        </p:spPr>
        <p:txBody>
          <a:bodyPr>
            <a:normAutofit fontScale="92500"/>
          </a:bodyPr>
          <a:lstStyle/>
          <a:p>
            <a:pPr>
              <a:buNone/>
            </a:pPr>
            <a:r>
              <a:rPr lang="en-US" dirty="0" smtClean="0"/>
              <a:t>55.  What happens to the souls in purgatory after their purification? </a:t>
            </a:r>
          </a:p>
          <a:p>
            <a:pPr>
              <a:buNone/>
            </a:pPr>
            <a:r>
              <a:rPr lang="en-US" dirty="0" smtClean="0"/>
              <a:t>They go to Heaven. (CCC 1030; 2 Mc 12:46)</a:t>
            </a:r>
          </a:p>
          <a:p>
            <a:pPr>
              <a:buNone/>
            </a:pPr>
            <a:r>
              <a:rPr lang="en-US" dirty="0" smtClean="0"/>
              <a:t>56.  Is there really a Heaven? </a:t>
            </a:r>
          </a:p>
          <a:p>
            <a:pPr>
              <a:buNone/>
            </a:pPr>
            <a:r>
              <a:rPr lang="en-US" dirty="0" smtClean="0"/>
              <a:t>Yes; it is the place of eternal happiness with God. (CCC 1023, 1024; 1 </a:t>
            </a:r>
            <a:r>
              <a:rPr lang="en-US" dirty="0" err="1" smtClean="0"/>
              <a:t>Jn</a:t>
            </a:r>
            <a:r>
              <a:rPr lang="en-US" dirty="0" smtClean="0"/>
              <a:t> 3:2; 1 </a:t>
            </a:r>
            <a:r>
              <a:rPr lang="en-US" dirty="0" err="1" smtClean="0"/>
              <a:t>Cor</a:t>
            </a:r>
            <a:r>
              <a:rPr lang="en-US" dirty="0" smtClean="0"/>
              <a:t> 13:12; Rev 22:4)</a:t>
            </a:r>
          </a:p>
          <a:p>
            <a:pPr>
              <a:buNone/>
            </a:pPr>
            <a:endParaRPr lang="en-US" dirty="0"/>
          </a:p>
        </p:txBody>
      </p:sp>
      <p:pic>
        <p:nvPicPr>
          <p:cNvPr id="4" name="Picture 3"/>
          <p:cNvPicPr>
            <a:picLocks noChangeAspect="1"/>
          </p:cNvPicPr>
          <p:nvPr/>
        </p:nvPicPr>
        <p:blipFill>
          <a:blip r:embed="rId2"/>
          <a:stretch>
            <a:fillRect/>
          </a:stretch>
        </p:blipFill>
        <p:spPr>
          <a:xfrm>
            <a:off x="5261242" y="1600200"/>
            <a:ext cx="3504806" cy="41531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Forgiveness of Sins</a:t>
            </a:r>
            <a:endParaRPr lang="en-US" dirty="0"/>
          </a:p>
        </p:txBody>
      </p:sp>
      <p:sp>
        <p:nvSpPr>
          <p:cNvPr id="3" name="Content Placeholder 2"/>
          <p:cNvSpPr>
            <a:spLocks noGrp="1"/>
          </p:cNvSpPr>
          <p:nvPr>
            <p:ph sz="quarter" idx="1"/>
          </p:nvPr>
        </p:nvSpPr>
        <p:spPr>
          <a:xfrm>
            <a:off x="5235326" y="1600200"/>
            <a:ext cx="3530722" cy="5008359"/>
          </a:xfrm>
        </p:spPr>
        <p:txBody>
          <a:bodyPr>
            <a:normAutofit fontScale="85000" lnSpcReduction="20000"/>
          </a:bodyPr>
          <a:lstStyle/>
          <a:p>
            <a:pPr>
              <a:buNone/>
            </a:pPr>
            <a:r>
              <a:rPr lang="en-US" dirty="0" smtClean="0"/>
              <a:t>57.  Can any sin, no matter how serious, be forgiven? </a:t>
            </a:r>
          </a:p>
          <a:p>
            <a:pPr>
              <a:buNone/>
            </a:pPr>
            <a:r>
              <a:rPr lang="en-US" dirty="0" smtClean="0"/>
              <a:t>Yes, any sin, no matter how serious or how many times it is committed can be forgiven. (CCC 982; Mt 18:21, 22)</a:t>
            </a:r>
          </a:p>
          <a:p>
            <a:pPr>
              <a:buNone/>
            </a:pPr>
            <a:r>
              <a:rPr lang="en-US" dirty="0" smtClean="0"/>
              <a:t>58.  How can a mortal sin be forgiven? </a:t>
            </a:r>
          </a:p>
          <a:p>
            <a:pPr>
              <a:buNone/>
            </a:pPr>
            <a:r>
              <a:rPr lang="en-US" dirty="0" smtClean="0"/>
              <a:t>Through the sacrament of Confession. (CCC 1446, 1497; 2 </a:t>
            </a:r>
            <a:r>
              <a:rPr lang="en-US" dirty="0" err="1" smtClean="0"/>
              <a:t>Cor</a:t>
            </a:r>
            <a:r>
              <a:rPr lang="en-US" dirty="0" smtClean="0"/>
              <a:t> 5:20, 21)</a:t>
            </a:r>
          </a:p>
          <a:p>
            <a:endParaRPr lang="en-US" dirty="0"/>
          </a:p>
        </p:txBody>
      </p:sp>
      <p:pic>
        <p:nvPicPr>
          <p:cNvPr id="4" name="Picture 3"/>
          <p:cNvPicPr>
            <a:picLocks noChangeAspect="1"/>
          </p:cNvPicPr>
          <p:nvPr/>
        </p:nvPicPr>
        <p:blipFill>
          <a:blip r:embed="rId2"/>
          <a:stretch>
            <a:fillRect/>
          </a:stretch>
        </p:blipFill>
        <p:spPr>
          <a:xfrm>
            <a:off x="1549400" y="1881823"/>
            <a:ext cx="3022600" cy="2679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a:t>
            </a:r>
            <a:endParaRPr lang="en-US" dirty="0"/>
          </a:p>
        </p:txBody>
      </p:sp>
      <p:sp>
        <p:nvSpPr>
          <p:cNvPr id="3" name="Content Placeholder 2"/>
          <p:cNvSpPr>
            <a:spLocks noGrp="1"/>
          </p:cNvSpPr>
          <p:nvPr>
            <p:ph sz="quarter" idx="1"/>
          </p:nvPr>
        </p:nvSpPr>
        <p:spPr>
          <a:xfrm>
            <a:off x="612648" y="1600200"/>
            <a:ext cx="4074975" cy="4495800"/>
          </a:xfrm>
        </p:spPr>
        <p:txBody>
          <a:bodyPr>
            <a:normAutofit fontScale="85000" lnSpcReduction="20000"/>
          </a:bodyPr>
          <a:lstStyle/>
          <a:p>
            <a:pPr>
              <a:buNone/>
            </a:pPr>
            <a:r>
              <a:rPr lang="en-US" dirty="0" smtClean="0"/>
              <a:t>4. How many Gods are there? </a:t>
            </a:r>
          </a:p>
          <a:p>
            <a:pPr>
              <a:buNone/>
            </a:pPr>
            <a:r>
              <a:rPr lang="en-US" dirty="0" smtClean="0"/>
              <a:t>One (CCC 253; Ex 3:14; </a:t>
            </a:r>
            <a:r>
              <a:rPr lang="en-US" dirty="0" err="1" smtClean="0"/>
              <a:t>Jn</a:t>
            </a:r>
            <a:r>
              <a:rPr lang="en-US" dirty="0" smtClean="0"/>
              <a:t> 8:58)</a:t>
            </a:r>
          </a:p>
          <a:p>
            <a:pPr marL="514350" indent="-514350">
              <a:buNone/>
            </a:pPr>
            <a:r>
              <a:rPr lang="en-US" dirty="0" smtClean="0"/>
              <a:t>5. How many Persons are there in God?  What are their names? </a:t>
            </a:r>
          </a:p>
          <a:p>
            <a:pPr marL="514350" indent="-514350">
              <a:buNone/>
            </a:pPr>
            <a:r>
              <a:rPr lang="en-US" dirty="0" smtClean="0"/>
              <a:t>There are three persons in God: God the Father, God the Son, and God the Holy Spirit. (CCC 252, 254, 255; 1 </a:t>
            </a:r>
            <a:r>
              <a:rPr lang="en-US" dirty="0" err="1" smtClean="0"/>
              <a:t>Cor</a:t>
            </a:r>
            <a:r>
              <a:rPr lang="en-US" dirty="0" smtClean="0"/>
              <a:t> 12, 4-6; 2 </a:t>
            </a:r>
            <a:r>
              <a:rPr lang="en-US" dirty="0" err="1" smtClean="0"/>
              <a:t>Cor</a:t>
            </a:r>
            <a:r>
              <a:rPr lang="en-US" dirty="0" smtClean="0"/>
              <a:t> 13:13; Eph 4:4-6) </a:t>
            </a:r>
          </a:p>
          <a:p>
            <a:pPr>
              <a:buNone/>
            </a:pPr>
            <a:r>
              <a:rPr lang="en-US" dirty="0" smtClean="0"/>
              <a:t> </a:t>
            </a:r>
            <a:endParaRPr lang="en-US" dirty="0"/>
          </a:p>
        </p:txBody>
      </p:sp>
      <p:pic>
        <p:nvPicPr>
          <p:cNvPr id="5" name="Picture 4"/>
          <p:cNvPicPr>
            <a:picLocks noChangeAspect="1"/>
          </p:cNvPicPr>
          <p:nvPr/>
        </p:nvPicPr>
        <p:blipFill>
          <a:blip r:embed="rId2"/>
          <a:stretch>
            <a:fillRect/>
          </a:stretch>
        </p:blipFill>
        <p:spPr>
          <a:xfrm>
            <a:off x="4687623" y="2197099"/>
            <a:ext cx="4159571" cy="31156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Confession</a:t>
            </a:r>
            <a:endParaRPr lang="en-US" dirty="0"/>
          </a:p>
        </p:txBody>
      </p:sp>
      <p:sp>
        <p:nvSpPr>
          <p:cNvPr id="3" name="Content Placeholder 2"/>
          <p:cNvSpPr>
            <a:spLocks noGrp="1"/>
          </p:cNvSpPr>
          <p:nvPr>
            <p:ph sz="quarter" idx="1"/>
          </p:nvPr>
        </p:nvSpPr>
        <p:spPr>
          <a:xfrm>
            <a:off x="314597" y="1600200"/>
            <a:ext cx="4130245" cy="4495800"/>
          </a:xfrm>
        </p:spPr>
        <p:txBody>
          <a:bodyPr>
            <a:normAutofit fontScale="70000" lnSpcReduction="20000"/>
          </a:bodyPr>
          <a:lstStyle/>
          <a:p>
            <a:pPr>
              <a:buNone/>
            </a:pPr>
            <a:r>
              <a:rPr lang="en-US" dirty="0" smtClean="0"/>
              <a:t>59.  What three things must you do in order to receive forgiveness of sin in the sacrament of Confession?</a:t>
            </a:r>
          </a:p>
          <a:p>
            <a:pPr>
              <a:buNone/>
            </a:pPr>
            <a:r>
              <a:rPr lang="en-US" dirty="0" smtClean="0"/>
              <a:t>1.  You must be truly sorry for your sins.</a:t>
            </a:r>
          </a:p>
          <a:p>
            <a:pPr>
              <a:buNone/>
            </a:pPr>
            <a:r>
              <a:rPr lang="en-US" dirty="0" smtClean="0"/>
              <a:t>2.  Confess all mortal sins in kind and number committed since your last Confession.</a:t>
            </a:r>
          </a:p>
          <a:p>
            <a:pPr>
              <a:buNone/>
            </a:pPr>
            <a:r>
              <a:rPr lang="en-US" dirty="0" smtClean="0"/>
              <a:t>3.  You must resolve to amend your life.	(CCC 1448; Rom 8:17; Rom 3:25, 26)</a:t>
            </a:r>
          </a:p>
          <a:p>
            <a:pPr>
              <a:buNone/>
            </a:pPr>
            <a:r>
              <a:rPr lang="en-US" dirty="0" smtClean="0"/>
              <a:t>60</a:t>
            </a:r>
            <a:r>
              <a:rPr lang="en-US" b="1" dirty="0" smtClean="0"/>
              <a:t>.</a:t>
            </a:r>
            <a:r>
              <a:rPr lang="en-US" dirty="0" smtClean="0"/>
              <a:t>  Who has the power to forgive sin? </a:t>
            </a:r>
          </a:p>
          <a:p>
            <a:pPr>
              <a:buNone/>
            </a:pPr>
            <a:r>
              <a:rPr lang="en-US" dirty="0" smtClean="0"/>
              <a:t>Jesus Christ through a Catholic priest. (CCC 1461, 1495; </a:t>
            </a:r>
            <a:r>
              <a:rPr lang="en-US" dirty="0" err="1" smtClean="0"/>
              <a:t>Jn</a:t>
            </a:r>
            <a:r>
              <a:rPr lang="en-US" dirty="0" smtClean="0"/>
              <a:t> 20:23; 2 </a:t>
            </a:r>
            <a:r>
              <a:rPr lang="en-US" dirty="0" err="1" smtClean="0"/>
              <a:t>Cor</a:t>
            </a:r>
            <a:r>
              <a:rPr lang="en-US" dirty="0" smtClean="0"/>
              <a:t> 5:18)</a:t>
            </a:r>
          </a:p>
          <a:p>
            <a:endParaRPr lang="en-US" dirty="0"/>
          </a:p>
        </p:txBody>
      </p:sp>
      <p:pic>
        <p:nvPicPr>
          <p:cNvPr id="5" name="Picture 4"/>
          <p:cNvPicPr>
            <a:picLocks noChangeAspect="1"/>
          </p:cNvPicPr>
          <p:nvPr/>
        </p:nvPicPr>
        <p:blipFill>
          <a:blip r:embed="rId2"/>
          <a:stretch>
            <a:fillRect/>
          </a:stretch>
        </p:blipFill>
        <p:spPr>
          <a:xfrm>
            <a:off x="4529716" y="2260600"/>
            <a:ext cx="4236332" cy="28448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Confession</a:t>
            </a:r>
            <a:endParaRPr lang="en-US" dirty="0"/>
          </a:p>
        </p:txBody>
      </p:sp>
      <p:sp>
        <p:nvSpPr>
          <p:cNvPr id="3" name="Content Placeholder 2"/>
          <p:cNvSpPr>
            <a:spLocks noGrp="1"/>
          </p:cNvSpPr>
          <p:nvPr>
            <p:ph sz="quarter" idx="1"/>
          </p:nvPr>
        </p:nvSpPr>
        <p:spPr>
          <a:xfrm>
            <a:off x="612648" y="1600200"/>
            <a:ext cx="4402378" cy="4495800"/>
          </a:xfrm>
        </p:spPr>
        <p:txBody>
          <a:bodyPr/>
          <a:lstStyle/>
          <a:p>
            <a:pPr>
              <a:buNone/>
            </a:pPr>
            <a:r>
              <a:rPr lang="en-US" dirty="0" smtClean="0"/>
              <a:t>61.  How often should you go to Confession? </a:t>
            </a:r>
          </a:p>
          <a:p>
            <a:pPr>
              <a:buNone/>
            </a:pPr>
            <a:r>
              <a:rPr lang="en-US" dirty="0" smtClean="0"/>
              <a:t>You should go immediately if you are in a state of mortal sin; otherwise, it is recommended to go once a month.	(CCC 1457, 1458; </a:t>
            </a:r>
            <a:r>
              <a:rPr lang="en-US" dirty="0" err="1" smtClean="0"/>
              <a:t>Lk</a:t>
            </a:r>
            <a:r>
              <a:rPr lang="en-US" dirty="0" smtClean="0"/>
              <a:t> 6:36)</a:t>
            </a:r>
          </a:p>
          <a:p>
            <a:endParaRPr lang="en-US" dirty="0"/>
          </a:p>
        </p:txBody>
      </p:sp>
      <p:pic>
        <p:nvPicPr>
          <p:cNvPr id="4" name="Picture 3"/>
          <p:cNvPicPr>
            <a:picLocks noChangeAspect="1"/>
          </p:cNvPicPr>
          <p:nvPr/>
        </p:nvPicPr>
        <p:blipFill>
          <a:blip r:embed="rId2"/>
          <a:stretch>
            <a:fillRect/>
          </a:stretch>
        </p:blipFill>
        <p:spPr>
          <a:xfrm>
            <a:off x="5889605" y="1945005"/>
            <a:ext cx="2133600" cy="3797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Blessed Sacrament</a:t>
            </a:r>
            <a:endParaRPr lang="en-US" dirty="0"/>
          </a:p>
        </p:txBody>
      </p:sp>
      <p:sp>
        <p:nvSpPr>
          <p:cNvPr id="3" name="Content Placeholder 2"/>
          <p:cNvSpPr>
            <a:spLocks noGrp="1"/>
          </p:cNvSpPr>
          <p:nvPr>
            <p:ph sz="quarter" idx="1"/>
          </p:nvPr>
        </p:nvSpPr>
        <p:spPr>
          <a:xfrm>
            <a:off x="3704924" y="1600200"/>
            <a:ext cx="5439076" cy="4495800"/>
          </a:xfrm>
        </p:spPr>
        <p:txBody>
          <a:bodyPr>
            <a:normAutofit fontScale="92500"/>
          </a:bodyPr>
          <a:lstStyle/>
          <a:p>
            <a:pPr>
              <a:buNone/>
            </a:pPr>
            <a:r>
              <a:rPr lang="en-US" dirty="0" smtClean="0"/>
              <a:t>62.  Where in the Church building is Jesus present in a special way? </a:t>
            </a:r>
          </a:p>
          <a:p>
            <a:pPr>
              <a:buNone/>
            </a:pPr>
            <a:r>
              <a:rPr lang="en-US" dirty="0" smtClean="0"/>
              <a:t>In the tabernacle. (CCC 1379; Ex 40:34; </a:t>
            </a:r>
            <a:r>
              <a:rPr lang="en-US" dirty="0" err="1" smtClean="0"/>
              <a:t>Lk</a:t>
            </a:r>
            <a:r>
              <a:rPr lang="en-US" dirty="0" smtClean="0"/>
              <a:t> 22:19; </a:t>
            </a:r>
            <a:r>
              <a:rPr lang="en-US" dirty="0" err="1" smtClean="0"/>
              <a:t>Jn</a:t>
            </a:r>
            <a:r>
              <a:rPr lang="en-US" dirty="0" smtClean="0"/>
              <a:t> 13:1)</a:t>
            </a:r>
          </a:p>
          <a:p>
            <a:pPr>
              <a:buNone/>
            </a:pPr>
            <a:r>
              <a:rPr lang="en-US" dirty="0" smtClean="0"/>
              <a:t>63.  True or False.  When you receive Holy Communion, you receive a piece of bread that signifies, symbolizes, or represents Jesus. </a:t>
            </a:r>
          </a:p>
          <a:p>
            <a:pPr>
              <a:buNone/>
            </a:pPr>
            <a:r>
              <a:rPr lang="en-US" dirty="0" smtClean="0"/>
              <a:t>False. (CCC 1374, 1413; Mt 26:26 ff)</a:t>
            </a:r>
          </a:p>
          <a:p>
            <a:endParaRPr lang="en-US" dirty="0"/>
          </a:p>
        </p:txBody>
      </p:sp>
      <p:pic>
        <p:nvPicPr>
          <p:cNvPr id="4" name="Picture 3"/>
          <p:cNvPicPr>
            <a:picLocks noChangeAspect="1"/>
          </p:cNvPicPr>
          <p:nvPr/>
        </p:nvPicPr>
        <p:blipFill>
          <a:blip r:embed="rId2"/>
          <a:stretch>
            <a:fillRect/>
          </a:stretch>
        </p:blipFill>
        <p:spPr>
          <a:xfrm>
            <a:off x="225124" y="1845946"/>
            <a:ext cx="3479800" cy="233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Consecration at Mass</a:t>
            </a:r>
            <a:endParaRPr lang="en-US" dirty="0"/>
          </a:p>
        </p:txBody>
      </p:sp>
      <p:sp>
        <p:nvSpPr>
          <p:cNvPr id="3" name="Content Placeholder 2"/>
          <p:cNvSpPr>
            <a:spLocks noGrp="1"/>
          </p:cNvSpPr>
          <p:nvPr>
            <p:ph sz="quarter" idx="1"/>
          </p:nvPr>
        </p:nvSpPr>
        <p:spPr>
          <a:xfrm>
            <a:off x="612648" y="1600200"/>
            <a:ext cx="4272791" cy="4495800"/>
          </a:xfrm>
        </p:spPr>
        <p:txBody>
          <a:bodyPr>
            <a:normAutofit fontScale="85000" lnSpcReduction="10000"/>
          </a:bodyPr>
          <a:lstStyle/>
          <a:p>
            <a:pPr>
              <a:buNone/>
            </a:pPr>
            <a:r>
              <a:rPr lang="en-US" dirty="0" smtClean="0"/>
              <a:t>64.  What, or Whom, do you receive in Holy Communion? </a:t>
            </a:r>
          </a:p>
          <a:p>
            <a:pPr>
              <a:buNone/>
            </a:pPr>
            <a:r>
              <a:rPr lang="en-US" dirty="0" smtClean="0"/>
              <a:t>The Body, Blood, Soul, and Divinity of Christ. (CCC 1374, 1413; 1 </a:t>
            </a:r>
            <a:r>
              <a:rPr lang="en-US" dirty="0" err="1" smtClean="0"/>
              <a:t>Cor</a:t>
            </a:r>
            <a:r>
              <a:rPr lang="en-US" dirty="0" smtClean="0"/>
              <a:t> 11:24 ff)</a:t>
            </a:r>
          </a:p>
          <a:p>
            <a:pPr>
              <a:buNone/>
            </a:pPr>
            <a:r>
              <a:rPr lang="en-US" dirty="0" smtClean="0"/>
              <a:t>65.  When is the Host changed from bread to the Body and Blood of Christ? </a:t>
            </a:r>
          </a:p>
          <a:p>
            <a:pPr>
              <a:buNone/>
            </a:pPr>
            <a:r>
              <a:rPr lang="en-US" dirty="0" smtClean="0"/>
              <a:t>It is changed by the words of the priest at the consecration during </a:t>
            </a:r>
            <a:r>
              <a:rPr lang="en-US" smtClean="0"/>
              <a:t>Mass. (</a:t>
            </a:r>
            <a:r>
              <a:rPr lang="en-US" dirty="0" smtClean="0"/>
              <a:t>CCC 1412, 1413; Mk 14:22 ff, </a:t>
            </a:r>
            <a:r>
              <a:rPr lang="en-US" dirty="0" err="1" smtClean="0"/>
              <a:t>Lk</a:t>
            </a:r>
            <a:r>
              <a:rPr lang="en-US" dirty="0" smtClean="0"/>
              <a:t> 22:19)</a:t>
            </a:r>
          </a:p>
          <a:p>
            <a:pPr>
              <a:buNone/>
            </a:pPr>
            <a:endParaRPr lang="en-US" dirty="0"/>
          </a:p>
        </p:txBody>
      </p:sp>
      <p:pic>
        <p:nvPicPr>
          <p:cNvPr id="5" name="Picture 4"/>
          <p:cNvPicPr>
            <a:picLocks noChangeAspect="1"/>
          </p:cNvPicPr>
          <p:nvPr/>
        </p:nvPicPr>
        <p:blipFill>
          <a:blip r:embed="rId2"/>
          <a:stretch>
            <a:fillRect/>
          </a:stretch>
        </p:blipFill>
        <p:spPr>
          <a:xfrm>
            <a:off x="5234521" y="2358688"/>
            <a:ext cx="3340100" cy="2425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Sacrilege </a:t>
            </a:r>
            <a:endParaRPr lang="en-US" dirty="0"/>
          </a:p>
        </p:txBody>
      </p:sp>
      <p:sp>
        <p:nvSpPr>
          <p:cNvPr id="3" name="Content Placeholder 2"/>
          <p:cNvSpPr>
            <a:spLocks noGrp="1"/>
          </p:cNvSpPr>
          <p:nvPr>
            <p:ph sz="quarter" idx="1"/>
          </p:nvPr>
        </p:nvSpPr>
        <p:spPr>
          <a:xfrm>
            <a:off x="612648" y="1600200"/>
            <a:ext cx="4350543" cy="4495800"/>
          </a:xfrm>
        </p:spPr>
        <p:txBody>
          <a:bodyPr>
            <a:normAutofit fontScale="92500" lnSpcReduction="20000"/>
          </a:bodyPr>
          <a:lstStyle/>
          <a:p>
            <a:pPr>
              <a:buNone/>
            </a:pPr>
            <a:r>
              <a:rPr lang="en-US" dirty="0" smtClean="0"/>
              <a:t>66.  </a:t>
            </a:r>
            <a:r>
              <a:rPr lang="en-US" dirty="0" smtClean="0">
                <a:latin typeface="Tw Cen MT (Body)"/>
                <a:cs typeface="Tw Cen MT (Body)"/>
              </a:rPr>
              <a:t>Should</a:t>
            </a:r>
            <a:r>
              <a:rPr lang="en-US" dirty="0" smtClean="0"/>
              <a:t> you receive Holy Communion in the state of mortal sin? </a:t>
            </a:r>
          </a:p>
          <a:p>
            <a:pPr>
              <a:buNone/>
            </a:pPr>
            <a:r>
              <a:rPr lang="en-US" dirty="0" smtClean="0"/>
              <a:t>No.  If you do, you commit the additional mortal sin of sacrilege.	(CCC 1385, 1457; 1 </a:t>
            </a:r>
            <a:r>
              <a:rPr lang="en-US" dirty="0" err="1" smtClean="0"/>
              <a:t>Cor</a:t>
            </a:r>
            <a:r>
              <a:rPr lang="en-US" dirty="0" smtClean="0"/>
              <a:t> 11:27-29</a:t>
            </a:r>
            <a:r>
              <a:rPr lang="en-US" b="1" dirty="0" smtClean="0"/>
              <a:t>)</a:t>
            </a:r>
          </a:p>
          <a:p>
            <a:pPr>
              <a:buNone/>
            </a:pPr>
            <a:r>
              <a:rPr lang="en-US" dirty="0" smtClean="0"/>
              <a:t>67.  What is sacrilege? </a:t>
            </a:r>
          </a:p>
          <a:p>
            <a:pPr>
              <a:buNone/>
            </a:pPr>
            <a:r>
              <a:rPr lang="en-US" dirty="0" smtClean="0"/>
              <a:t>It is the abuse of a sacred person, place, or thing. (CCC 2120; 1 </a:t>
            </a:r>
            <a:r>
              <a:rPr lang="en-US" dirty="0" err="1" smtClean="0"/>
              <a:t>Cor</a:t>
            </a:r>
            <a:r>
              <a:rPr lang="en-US" dirty="0" smtClean="0"/>
              <a:t> 11:27-29)</a:t>
            </a:r>
            <a:endParaRPr lang="en-US" dirty="0"/>
          </a:p>
        </p:txBody>
      </p:sp>
      <p:sp>
        <p:nvSpPr>
          <p:cNvPr id="5" name="Rectangle 4"/>
          <p:cNvSpPr/>
          <p:nvPr/>
        </p:nvSpPr>
        <p:spPr>
          <a:xfrm>
            <a:off x="4963191" y="1600200"/>
            <a:ext cx="3856840" cy="3831818"/>
          </a:xfrm>
          <a:prstGeom prst="rect">
            <a:avLst/>
          </a:prstGeom>
        </p:spPr>
        <p:txBody>
          <a:bodyPr wrap="square">
            <a:spAutoFit/>
          </a:bodyPr>
          <a:lstStyle/>
          <a:p>
            <a:r>
              <a:rPr lang="en-US" sz="2700" dirty="0" smtClean="0"/>
              <a:t>68.  If you are in a state of mortal sin, what should you do before receiving Holy Communion?</a:t>
            </a:r>
          </a:p>
          <a:p>
            <a:endParaRPr lang="en-US" sz="2700" dirty="0" smtClean="0"/>
          </a:p>
          <a:p>
            <a:r>
              <a:rPr lang="en-US" sz="2700" dirty="0" smtClean="0"/>
              <a:t>You should go to Confession as soon as possible.	(CCC 1385, 1457; 2 </a:t>
            </a:r>
            <a:r>
              <a:rPr lang="en-US" sz="2700" dirty="0" err="1" smtClean="0"/>
              <a:t>Cor</a:t>
            </a:r>
            <a:r>
              <a:rPr lang="en-US" sz="2700" dirty="0" smtClean="0"/>
              <a:t> 5:20)</a:t>
            </a:r>
            <a:endParaRPr lang="en-US"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Bottom)">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Mass</a:t>
            </a:r>
            <a:endParaRPr lang="en-US" dirty="0"/>
          </a:p>
        </p:txBody>
      </p:sp>
      <p:sp>
        <p:nvSpPr>
          <p:cNvPr id="3" name="Content Placeholder 2"/>
          <p:cNvSpPr>
            <a:spLocks noGrp="1"/>
          </p:cNvSpPr>
          <p:nvPr>
            <p:ph sz="quarter" idx="1"/>
          </p:nvPr>
        </p:nvSpPr>
        <p:spPr>
          <a:xfrm>
            <a:off x="612648" y="3589354"/>
            <a:ext cx="8153400" cy="3089753"/>
          </a:xfrm>
        </p:spPr>
        <p:txBody>
          <a:bodyPr>
            <a:normAutofit/>
          </a:bodyPr>
          <a:lstStyle/>
          <a:p>
            <a:pPr>
              <a:buNone/>
            </a:pPr>
            <a:r>
              <a:rPr lang="en-US" dirty="0" smtClean="0"/>
              <a:t>69.  Who offered the first Mass? </a:t>
            </a:r>
          </a:p>
          <a:p>
            <a:pPr>
              <a:buNone/>
            </a:pPr>
            <a:r>
              <a:rPr lang="en-US" dirty="0" smtClean="0"/>
              <a:t>Jesus Christ.	(CCC 1323; Mk 14:22-24)</a:t>
            </a:r>
          </a:p>
          <a:p>
            <a:pPr marL="514350" indent="-514350">
              <a:buNone/>
            </a:pPr>
            <a:r>
              <a:rPr lang="en-US" dirty="0" smtClean="0"/>
              <a:t>70. When did Jesus offer the first Mass? </a:t>
            </a:r>
          </a:p>
          <a:p>
            <a:pPr marL="514350" indent="-514350">
              <a:buNone/>
            </a:pPr>
            <a:r>
              <a:rPr lang="en-US" dirty="0" smtClean="0"/>
              <a:t>On Holy Thursday night, the night before He died, at the Last Supper. (CCC 1323; Mt 26:26-28)</a:t>
            </a:r>
          </a:p>
          <a:p>
            <a:endParaRPr lang="en-US" dirty="0"/>
          </a:p>
        </p:txBody>
      </p:sp>
      <p:pic>
        <p:nvPicPr>
          <p:cNvPr id="5" name="Picture 4"/>
          <p:cNvPicPr>
            <a:picLocks noChangeAspect="1"/>
          </p:cNvPicPr>
          <p:nvPr/>
        </p:nvPicPr>
        <p:blipFill>
          <a:blip r:embed="rId2"/>
          <a:stretch>
            <a:fillRect/>
          </a:stretch>
        </p:blipFill>
        <p:spPr>
          <a:xfrm>
            <a:off x="2434260" y="1481154"/>
            <a:ext cx="3860800" cy="210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Mass</a:t>
            </a:r>
            <a:endParaRPr lang="en-US" dirty="0"/>
          </a:p>
        </p:txBody>
      </p:sp>
      <p:sp>
        <p:nvSpPr>
          <p:cNvPr id="3" name="Content Placeholder 2"/>
          <p:cNvSpPr>
            <a:spLocks noGrp="1"/>
          </p:cNvSpPr>
          <p:nvPr>
            <p:ph sz="quarter" idx="1"/>
          </p:nvPr>
        </p:nvSpPr>
        <p:spPr>
          <a:xfrm>
            <a:off x="612648" y="1600200"/>
            <a:ext cx="4337585" cy="4495800"/>
          </a:xfrm>
        </p:spPr>
        <p:txBody>
          <a:bodyPr>
            <a:normAutofit fontScale="70000" lnSpcReduction="20000"/>
          </a:bodyPr>
          <a:lstStyle/>
          <a:p>
            <a:pPr>
              <a:buNone/>
            </a:pPr>
            <a:r>
              <a:rPr lang="en-US" dirty="0" smtClean="0"/>
              <a:t>71</a:t>
            </a:r>
            <a:r>
              <a:rPr lang="en-US" b="1" dirty="0" smtClean="0"/>
              <a:t>.</a:t>
            </a:r>
            <a:r>
              <a:rPr lang="en-US" dirty="0" smtClean="0"/>
              <a:t>  What is the Sacrifice of the Mass? </a:t>
            </a:r>
          </a:p>
          <a:p>
            <a:pPr>
              <a:buNone/>
            </a:pPr>
            <a:r>
              <a:rPr lang="en-US" dirty="0" smtClean="0"/>
              <a:t>It is the sacrifice of Jesus Christ on Calvary, made present when the priest repeats the words of consecration spoken by Jesus over the bread and wine at the Last Supper. (CCC 1364, 1413; Heb 7:25-27)</a:t>
            </a:r>
          </a:p>
          <a:p>
            <a:pPr>
              <a:buNone/>
            </a:pPr>
            <a:r>
              <a:rPr lang="en-US" dirty="0" smtClean="0"/>
              <a:t>72.  How do we participate in the Sacrifice of the Mass? </a:t>
            </a:r>
          </a:p>
          <a:p>
            <a:pPr>
              <a:buNone/>
            </a:pPr>
            <a:r>
              <a:rPr lang="en-US" dirty="0" smtClean="0"/>
              <a:t>By uniting ourselves and our intentions to the bread and wine, offered by the priest, which become Jesus’ sacrifice to the Father. (CCC 1407; Rom 12:1)</a:t>
            </a:r>
          </a:p>
          <a:p>
            <a:pPr>
              <a:buNone/>
            </a:pPr>
            <a:endParaRPr lang="en-US" dirty="0"/>
          </a:p>
        </p:txBody>
      </p:sp>
      <p:pic>
        <p:nvPicPr>
          <p:cNvPr id="5" name="Picture 4"/>
          <p:cNvPicPr>
            <a:picLocks noChangeAspect="1"/>
          </p:cNvPicPr>
          <p:nvPr/>
        </p:nvPicPr>
        <p:blipFill>
          <a:blip r:embed="rId2"/>
          <a:stretch>
            <a:fillRect/>
          </a:stretch>
        </p:blipFill>
        <p:spPr>
          <a:xfrm>
            <a:off x="5157574" y="1219200"/>
            <a:ext cx="3249438" cy="41239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Sundays and Holy Days of Obligation</a:t>
            </a:r>
            <a:endParaRPr lang="en-US" dirty="0"/>
          </a:p>
        </p:txBody>
      </p:sp>
      <p:sp>
        <p:nvSpPr>
          <p:cNvPr id="3" name="Content Placeholder 2"/>
          <p:cNvSpPr>
            <a:spLocks noGrp="1"/>
          </p:cNvSpPr>
          <p:nvPr>
            <p:ph sz="quarter" idx="1"/>
          </p:nvPr>
        </p:nvSpPr>
        <p:spPr>
          <a:xfrm>
            <a:off x="612648" y="1600200"/>
            <a:ext cx="3987699" cy="3829185"/>
          </a:xfrm>
        </p:spPr>
        <p:txBody>
          <a:bodyPr/>
          <a:lstStyle/>
          <a:p>
            <a:pPr>
              <a:buNone/>
            </a:pPr>
            <a:r>
              <a:rPr lang="en-US" dirty="0" smtClean="0"/>
              <a:t>73.  Is it a mortal sin for you to miss Mass on Sunday or a Holy Day through your own fault? </a:t>
            </a:r>
          </a:p>
          <a:p>
            <a:pPr>
              <a:buNone/>
            </a:pPr>
            <a:r>
              <a:rPr lang="en-US" dirty="0" smtClean="0"/>
              <a:t>Yes. (CCC 2181; Ex 20:8)</a:t>
            </a:r>
          </a:p>
          <a:p>
            <a:endParaRPr lang="en-US" dirty="0"/>
          </a:p>
        </p:txBody>
      </p:sp>
      <p:pic>
        <p:nvPicPr>
          <p:cNvPr id="6" name="Picture 5"/>
          <p:cNvPicPr>
            <a:picLocks noChangeAspect="1"/>
          </p:cNvPicPr>
          <p:nvPr/>
        </p:nvPicPr>
        <p:blipFill>
          <a:blip r:embed="rId2"/>
          <a:stretch>
            <a:fillRect/>
          </a:stretch>
        </p:blipFill>
        <p:spPr>
          <a:xfrm>
            <a:off x="4794728" y="1600200"/>
            <a:ext cx="4165701" cy="3131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a:t>
            </a:r>
            <a:endParaRPr lang="en-US" dirty="0"/>
          </a:p>
        </p:txBody>
      </p:sp>
      <p:sp>
        <p:nvSpPr>
          <p:cNvPr id="3" name="Content Placeholder 2"/>
          <p:cNvSpPr>
            <a:spLocks noGrp="1"/>
          </p:cNvSpPr>
          <p:nvPr>
            <p:ph sz="quarter" idx="1"/>
          </p:nvPr>
        </p:nvSpPr>
        <p:spPr>
          <a:xfrm>
            <a:off x="612648" y="1600200"/>
            <a:ext cx="8153400" cy="2468599"/>
          </a:xfrm>
        </p:spPr>
        <p:txBody>
          <a:bodyPr>
            <a:normAutofit fontScale="77500" lnSpcReduction="20000"/>
          </a:bodyPr>
          <a:lstStyle/>
          <a:p>
            <a:pPr>
              <a:buNone/>
            </a:pPr>
            <a:r>
              <a:rPr lang="en-US" dirty="0" smtClean="0"/>
              <a:t>74.  Which person of the Holy Trinity do you receive in Confirmation? </a:t>
            </a:r>
          </a:p>
          <a:p>
            <a:pPr>
              <a:buNone/>
            </a:pPr>
            <a:r>
              <a:rPr lang="en-US" dirty="0" smtClean="0"/>
              <a:t>The Holy Spirit. (CCC 1302; Rom 8:15)</a:t>
            </a:r>
          </a:p>
          <a:p>
            <a:pPr>
              <a:buNone/>
            </a:pPr>
            <a:r>
              <a:rPr lang="en-US" dirty="0" smtClean="0"/>
              <a:t>75</a:t>
            </a:r>
            <a:r>
              <a:rPr lang="en-US" b="1" dirty="0" smtClean="0"/>
              <a:t>.</a:t>
            </a:r>
            <a:r>
              <a:rPr lang="en-US" dirty="0" smtClean="0"/>
              <a:t>  What happens in the Sacrament of Confirmation? </a:t>
            </a:r>
          </a:p>
          <a:p>
            <a:pPr>
              <a:buNone/>
            </a:pPr>
            <a:r>
              <a:rPr lang="en-US" dirty="0" smtClean="0"/>
              <a:t>The Holy Spirit comes upon us and strengthens us to be soldiers of Christ that we may spread and defend the Catholic faith. (CCC1303, 2044; </a:t>
            </a:r>
            <a:r>
              <a:rPr lang="en-US" dirty="0" err="1" smtClean="0"/>
              <a:t>Jn</a:t>
            </a:r>
            <a:r>
              <a:rPr lang="en-US" dirty="0" smtClean="0"/>
              <a:t> 14:26; 15:26)</a:t>
            </a:r>
          </a:p>
          <a:p>
            <a:endParaRPr lang="en-US" dirty="0"/>
          </a:p>
        </p:txBody>
      </p:sp>
      <p:pic>
        <p:nvPicPr>
          <p:cNvPr id="4" name="Picture 3"/>
          <p:cNvPicPr>
            <a:picLocks noChangeAspect="1"/>
          </p:cNvPicPr>
          <p:nvPr/>
        </p:nvPicPr>
        <p:blipFill>
          <a:blip r:embed="rId2"/>
          <a:stretch>
            <a:fillRect/>
          </a:stretch>
        </p:blipFill>
        <p:spPr>
          <a:xfrm>
            <a:off x="2254818" y="3705105"/>
            <a:ext cx="4567421" cy="28626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a:t>
            </a:r>
            <a:endParaRPr lang="en-US" dirty="0"/>
          </a:p>
        </p:txBody>
      </p:sp>
      <p:sp>
        <p:nvSpPr>
          <p:cNvPr id="3" name="Content Placeholder 2"/>
          <p:cNvSpPr>
            <a:spLocks noGrp="1"/>
          </p:cNvSpPr>
          <p:nvPr>
            <p:ph sz="quarter" idx="1"/>
          </p:nvPr>
        </p:nvSpPr>
        <p:spPr>
          <a:xfrm>
            <a:off x="612648" y="1600200"/>
            <a:ext cx="8153400" cy="1989155"/>
          </a:xfrm>
        </p:spPr>
        <p:txBody>
          <a:bodyPr>
            <a:normAutofit fontScale="62500" lnSpcReduction="20000"/>
          </a:bodyPr>
          <a:lstStyle/>
          <a:p>
            <a:pPr>
              <a:buNone/>
            </a:pPr>
            <a:r>
              <a:rPr lang="en-US" dirty="0" smtClean="0"/>
              <a:t>76. What are the Seven Gifts of the Holy Spirit? </a:t>
            </a:r>
          </a:p>
          <a:p>
            <a:pPr>
              <a:buNone/>
            </a:pPr>
            <a:r>
              <a:rPr lang="en-US" dirty="0" smtClean="0"/>
              <a:t>wisdom, understanding, counsel, fortitude, knowledge, piety, and fear of the Lord. (CCC 1830, 1831; Is 11:2-3)</a:t>
            </a:r>
          </a:p>
          <a:p>
            <a:pPr>
              <a:buNone/>
            </a:pPr>
            <a:r>
              <a:rPr lang="en-US" dirty="0" smtClean="0"/>
              <a:t>77</a:t>
            </a:r>
            <a:r>
              <a:rPr lang="en-US" b="1" dirty="0" smtClean="0"/>
              <a:t>.</a:t>
            </a:r>
            <a:r>
              <a:rPr lang="en-US" dirty="0" smtClean="0"/>
              <a:t> Before you are confirmed, you will promise the Bishop that you will never give up the practice of your Catholic faith for anyone or anything.  Did you ever make that promise before? </a:t>
            </a:r>
          </a:p>
          <a:p>
            <a:pPr>
              <a:buNone/>
            </a:pPr>
            <a:r>
              <a:rPr lang="en-US" dirty="0" smtClean="0"/>
              <a:t>Yes, at Baptism. (CCC 1298; </a:t>
            </a:r>
            <a:r>
              <a:rPr lang="en-US" dirty="0" err="1" smtClean="0"/>
              <a:t>Jos</a:t>
            </a:r>
            <a:r>
              <a:rPr lang="en-US" dirty="0" smtClean="0"/>
              <a:t> 24:21-22)</a:t>
            </a:r>
          </a:p>
          <a:p>
            <a:endParaRPr lang="en-US" dirty="0"/>
          </a:p>
        </p:txBody>
      </p:sp>
      <p:pic>
        <p:nvPicPr>
          <p:cNvPr id="7" name="Picture 6"/>
          <p:cNvPicPr>
            <a:picLocks noChangeAspect="1"/>
          </p:cNvPicPr>
          <p:nvPr/>
        </p:nvPicPr>
        <p:blipFill>
          <a:blip r:embed="rId2"/>
          <a:stretch>
            <a:fillRect/>
          </a:stretch>
        </p:blipFill>
        <p:spPr>
          <a:xfrm>
            <a:off x="833306" y="4207964"/>
            <a:ext cx="7718902" cy="19211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continued</a:t>
            </a:r>
            <a:endParaRPr lang="en-US" dirty="0"/>
          </a:p>
        </p:txBody>
      </p:sp>
      <p:sp>
        <p:nvSpPr>
          <p:cNvPr id="3" name="Content Placeholder 2"/>
          <p:cNvSpPr>
            <a:spLocks noGrp="1"/>
          </p:cNvSpPr>
          <p:nvPr>
            <p:ph sz="quarter" idx="1"/>
          </p:nvPr>
        </p:nvSpPr>
        <p:spPr>
          <a:xfrm>
            <a:off x="3891205" y="1600200"/>
            <a:ext cx="5037356" cy="4495800"/>
          </a:xfrm>
        </p:spPr>
        <p:txBody>
          <a:bodyPr>
            <a:normAutofit fontScale="85000" lnSpcReduction="20000"/>
          </a:bodyPr>
          <a:lstStyle/>
          <a:p>
            <a:pPr marL="514350" indent="-514350">
              <a:buNone/>
            </a:pPr>
            <a:r>
              <a:rPr lang="en-US" dirty="0" smtClean="0"/>
              <a:t>6. Is the Father God? </a:t>
            </a:r>
          </a:p>
          <a:p>
            <a:pPr marL="514350" indent="-514350">
              <a:buNone/>
            </a:pPr>
            <a:r>
              <a:rPr lang="en-US" dirty="0" smtClean="0"/>
              <a:t>Yes (CCC 253, 262; Ex 3:6; Ex 4:22) </a:t>
            </a:r>
          </a:p>
          <a:p>
            <a:pPr marL="514350" indent="-514350">
              <a:buNone/>
            </a:pPr>
            <a:r>
              <a:rPr lang="en-US" dirty="0" smtClean="0"/>
              <a:t>7. Is the Son God? </a:t>
            </a:r>
          </a:p>
          <a:p>
            <a:pPr marL="514350" indent="-514350">
              <a:buNone/>
            </a:pPr>
            <a:r>
              <a:rPr lang="en-US" dirty="0" smtClean="0"/>
              <a:t>Yes (CCC 253, 262; </a:t>
            </a:r>
            <a:r>
              <a:rPr lang="en-US" dirty="0" err="1" smtClean="0"/>
              <a:t>Jn</a:t>
            </a:r>
            <a:r>
              <a:rPr lang="en-US" dirty="0" smtClean="0"/>
              <a:t> 8:58; Jn10:30)</a:t>
            </a:r>
          </a:p>
          <a:p>
            <a:pPr marL="514350" indent="-514350">
              <a:buNone/>
            </a:pPr>
            <a:r>
              <a:rPr lang="en-US" dirty="0" smtClean="0"/>
              <a:t>8. Is the Holy Spirit God? </a:t>
            </a:r>
          </a:p>
          <a:p>
            <a:pPr marL="514350" indent="-514350">
              <a:buNone/>
            </a:pPr>
            <a:r>
              <a:rPr lang="en-US" dirty="0" smtClean="0"/>
              <a:t>Yes (CCC 253, 263; </a:t>
            </a:r>
            <a:r>
              <a:rPr lang="en-US" dirty="0" err="1" smtClean="0"/>
              <a:t>Jn</a:t>
            </a:r>
            <a:r>
              <a:rPr lang="en-US" dirty="0" smtClean="0"/>
              <a:t> 14:26; </a:t>
            </a:r>
            <a:r>
              <a:rPr lang="en-US" dirty="0" err="1" smtClean="0"/>
              <a:t>Jn</a:t>
            </a:r>
            <a:r>
              <a:rPr lang="en-US" dirty="0" smtClean="0"/>
              <a:t> 15:26) </a:t>
            </a:r>
          </a:p>
          <a:p>
            <a:pPr marL="514350" indent="-514350">
              <a:buNone/>
            </a:pPr>
            <a:r>
              <a:rPr lang="en-US" dirty="0" smtClean="0"/>
              <a:t>9. What do we call the mystery of three persons in one God? </a:t>
            </a:r>
          </a:p>
          <a:p>
            <a:pPr marL="514350" indent="-514350">
              <a:buNone/>
            </a:pPr>
            <a:r>
              <a:rPr lang="en-US" dirty="0" smtClean="0"/>
              <a:t>The Blessed or Holy Trinity (CCC 249, 251; Mt 28:19)</a:t>
            </a:r>
          </a:p>
          <a:p>
            <a:pPr marL="514350" indent="-51435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176780" y="2053728"/>
            <a:ext cx="3458707" cy="35052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Baptism</a:t>
            </a:r>
            <a:endParaRPr lang="en-US" dirty="0"/>
          </a:p>
        </p:txBody>
      </p:sp>
      <p:sp>
        <p:nvSpPr>
          <p:cNvPr id="3" name="Content Placeholder 2"/>
          <p:cNvSpPr>
            <a:spLocks noGrp="1"/>
          </p:cNvSpPr>
          <p:nvPr>
            <p:ph sz="quarter" idx="1"/>
          </p:nvPr>
        </p:nvSpPr>
        <p:spPr>
          <a:xfrm>
            <a:off x="348614" y="1671577"/>
            <a:ext cx="4480131" cy="4495800"/>
          </a:xfrm>
        </p:spPr>
        <p:txBody>
          <a:bodyPr/>
          <a:lstStyle/>
          <a:p>
            <a:pPr>
              <a:buNone/>
            </a:pPr>
            <a:r>
              <a:rPr lang="en-US" dirty="0" smtClean="0"/>
              <a:t>78</a:t>
            </a:r>
            <a:r>
              <a:rPr lang="en-US" b="1" dirty="0" smtClean="0"/>
              <a:t>.</a:t>
            </a:r>
            <a:r>
              <a:rPr lang="en-US" dirty="0" smtClean="0"/>
              <a:t>  Most of you were baptized as little babies.  How could you make that promise? </a:t>
            </a:r>
          </a:p>
          <a:p>
            <a:pPr>
              <a:buNone/>
            </a:pPr>
            <a:r>
              <a:rPr lang="en-US" dirty="0" smtClean="0"/>
              <a:t>Our parents and godparents made that promise for us. (CCC 1253; Mk 16:16)</a:t>
            </a:r>
          </a:p>
          <a:p>
            <a:endParaRPr lang="en-US" dirty="0"/>
          </a:p>
        </p:txBody>
      </p:sp>
      <p:sp>
        <p:nvSpPr>
          <p:cNvPr id="4" name="TextBox 3"/>
          <p:cNvSpPr txBox="1"/>
          <p:nvPr/>
        </p:nvSpPr>
        <p:spPr>
          <a:xfrm>
            <a:off x="5546334" y="1464250"/>
            <a:ext cx="3219714" cy="5509199"/>
          </a:xfrm>
          <a:prstGeom prst="rect">
            <a:avLst/>
          </a:prstGeom>
          <a:noFill/>
        </p:spPr>
        <p:txBody>
          <a:bodyPr wrap="square" rtlCol="0">
            <a:spAutoFit/>
          </a:bodyPr>
          <a:lstStyle/>
          <a:p>
            <a:r>
              <a:rPr lang="en-US" sz="2200" dirty="0" smtClean="0"/>
              <a:t>79.  What kind of sin is it to receive Confirmation in the state of mortal sin?</a:t>
            </a:r>
          </a:p>
          <a:p>
            <a:r>
              <a:rPr lang="en-US" sz="2200" dirty="0" smtClean="0"/>
              <a:t>A sacrilege. (CCC 2120; 1 </a:t>
            </a:r>
            <a:r>
              <a:rPr lang="en-US" sz="2200" dirty="0" err="1" smtClean="0"/>
              <a:t>Cor</a:t>
            </a:r>
            <a:r>
              <a:rPr lang="en-US" sz="2200" dirty="0" smtClean="0"/>
              <a:t> 11:27-29)</a:t>
            </a:r>
          </a:p>
          <a:p>
            <a:endParaRPr lang="en-US" sz="2200" dirty="0" smtClean="0"/>
          </a:p>
          <a:p>
            <a:r>
              <a:rPr lang="en-US" sz="2200" dirty="0" smtClean="0"/>
              <a:t>80.  If you have committed mortal sin, what should you do before receiving Confirmation?</a:t>
            </a:r>
          </a:p>
          <a:p>
            <a:endParaRPr lang="en-US" sz="2200" dirty="0" smtClean="0"/>
          </a:p>
          <a:p>
            <a:r>
              <a:rPr lang="en-US" sz="2200" dirty="0" smtClean="0"/>
              <a:t>You should make a good Confession. (CCC 1310; 2 </a:t>
            </a:r>
            <a:r>
              <a:rPr lang="en-US" sz="2200" dirty="0" err="1" smtClean="0"/>
              <a:t>Cor</a:t>
            </a:r>
            <a:r>
              <a:rPr lang="en-US" sz="2200" dirty="0" smtClean="0"/>
              <a:t> 5:20; </a:t>
            </a:r>
            <a:r>
              <a:rPr lang="en-US" sz="2200" dirty="0" err="1" smtClean="0"/>
              <a:t>Lk</a:t>
            </a:r>
            <a:r>
              <a:rPr lang="en-US" sz="2200" dirty="0" smtClean="0"/>
              <a:t> 15:18)</a:t>
            </a:r>
          </a:p>
          <a:p>
            <a:endParaRPr lang="en-US" sz="2200" dirty="0" smtClean="0"/>
          </a:p>
          <a:p>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Vocations</a:t>
            </a:r>
            <a:endParaRPr lang="en-US" dirty="0"/>
          </a:p>
        </p:txBody>
      </p:sp>
      <p:sp>
        <p:nvSpPr>
          <p:cNvPr id="3" name="Content Placeholder 2"/>
          <p:cNvSpPr>
            <a:spLocks noGrp="1"/>
          </p:cNvSpPr>
          <p:nvPr>
            <p:ph sz="quarter" idx="1"/>
          </p:nvPr>
        </p:nvSpPr>
        <p:spPr>
          <a:xfrm>
            <a:off x="612649" y="1600200"/>
            <a:ext cx="8153400" cy="2656699"/>
          </a:xfrm>
        </p:spPr>
        <p:txBody>
          <a:bodyPr>
            <a:normAutofit fontScale="77500" lnSpcReduction="20000"/>
          </a:bodyPr>
          <a:lstStyle/>
          <a:p>
            <a:pPr>
              <a:buNone/>
            </a:pPr>
            <a:r>
              <a:rPr lang="en-US" dirty="0" smtClean="0"/>
              <a:t>81.  What are the three traditional vocations? </a:t>
            </a:r>
          </a:p>
          <a:p>
            <a:pPr>
              <a:buNone/>
            </a:pPr>
            <a:r>
              <a:rPr lang="en-US" dirty="0" smtClean="0"/>
              <a:t>Married life, Holy Orders, and the consecrated life. (CCC 1601, 1536, 914; Eph 5:31, 32; Heb 5:6, 7:11; Ps 110:4; Mt 19:12; 1 </a:t>
            </a:r>
            <a:r>
              <a:rPr lang="en-US" dirty="0" err="1" smtClean="0"/>
              <a:t>Cor</a:t>
            </a:r>
            <a:r>
              <a:rPr lang="en-US" dirty="0" smtClean="0"/>
              <a:t> 7:34-66)</a:t>
            </a:r>
          </a:p>
          <a:p>
            <a:pPr>
              <a:buNone/>
            </a:pPr>
            <a:r>
              <a:rPr lang="en-US" dirty="0" smtClean="0"/>
              <a:t>82.  What are the three vows that a consecrated man or woman takes? </a:t>
            </a:r>
          </a:p>
          <a:p>
            <a:pPr>
              <a:buNone/>
            </a:pPr>
            <a:r>
              <a:rPr lang="en-US" dirty="0" smtClean="0"/>
              <a:t>Chastity, Poverty and Obedience. (CCC 915; Mt 19:21; Mt 19:12; 1 </a:t>
            </a:r>
            <a:r>
              <a:rPr lang="en-US" dirty="0" err="1" smtClean="0"/>
              <a:t>Cor</a:t>
            </a:r>
            <a:r>
              <a:rPr lang="en-US" dirty="0" smtClean="0"/>
              <a:t> 7:34-36; Heb 10:7)</a:t>
            </a:r>
          </a:p>
          <a:p>
            <a:endParaRPr lang="en-US" dirty="0"/>
          </a:p>
        </p:txBody>
      </p:sp>
      <p:pic>
        <p:nvPicPr>
          <p:cNvPr id="7" name="Picture 6"/>
          <p:cNvPicPr>
            <a:picLocks noChangeAspect="1"/>
          </p:cNvPicPr>
          <p:nvPr/>
        </p:nvPicPr>
        <p:blipFill>
          <a:blip r:embed="rId2"/>
          <a:stretch>
            <a:fillRect/>
          </a:stretch>
        </p:blipFill>
        <p:spPr>
          <a:xfrm>
            <a:off x="2372969" y="3870911"/>
            <a:ext cx="4404443" cy="28056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 Orders</a:t>
            </a:r>
            <a:endParaRPr lang="en-US" dirty="0"/>
          </a:p>
        </p:txBody>
      </p:sp>
      <p:sp>
        <p:nvSpPr>
          <p:cNvPr id="3" name="Content Placeholder 2"/>
          <p:cNvSpPr>
            <a:spLocks noGrp="1"/>
          </p:cNvSpPr>
          <p:nvPr>
            <p:ph sz="quarter" idx="1"/>
          </p:nvPr>
        </p:nvSpPr>
        <p:spPr/>
        <p:txBody>
          <a:bodyPr/>
          <a:lstStyle/>
          <a:p>
            <a:pPr>
              <a:buNone/>
            </a:pPr>
            <a:r>
              <a:rPr lang="en-US" dirty="0" smtClean="0"/>
              <a:t>83.  What are the three ranks (degrees) of Holy Orders? </a:t>
            </a:r>
          </a:p>
          <a:p>
            <a:pPr>
              <a:buNone/>
            </a:pPr>
            <a:r>
              <a:rPr lang="en-US" dirty="0" smtClean="0"/>
              <a:t>Deacon, Priest, and Bishop. (CCC 1554; 1 Tim 4:14; 2 Tim 1:6-7)</a:t>
            </a:r>
            <a:endParaRPr lang="en-US" dirty="0"/>
          </a:p>
        </p:txBody>
      </p:sp>
      <p:pic>
        <p:nvPicPr>
          <p:cNvPr id="6" name="Picture 5"/>
          <p:cNvPicPr>
            <a:picLocks noChangeAspect="1"/>
          </p:cNvPicPr>
          <p:nvPr/>
        </p:nvPicPr>
        <p:blipFill>
          <a:blip r:embed="rId2"/>
          <a:stretch>
            <a:fillRect/>
          </a:stretch>
        </p:blipFill>
        <p:spPr>
          <a:xfrm>
            <a:off x="3130927" y="3081593"/>
            <a:ext cx="4462886" cy="3506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Marriage</a:t>
            </a:r>
            <a:endParaRPr lang="en-US" dirty="0"/>
          </a:p>
        </p:txBody>
      </p:sp>
      <p:sp>
        <p:nvSpPr>
          <p:cNvPr id="3" name="Content Placeholder 2"/>
          <p:cNvSpPr>
            <a:spLocks noGrp="1"/>
          </p:cNvSpPr>
          <p:nvPr>
            <p:ph sz="quarter" idx="1"/>
          </p:nvPr>
        </p:nvSpPr>
        <p:spPr>
          <a:xfrm>
            <a:off x="612648" y="1600200"/>
            <a:ext cx="4013617" cy="4495800"/>
          </a:xfrm>
        </p:spPr>
        <p:txBody>
          <a:bodyPr>
            <a:normAutofit fontScale="92500" lnSpcReduction="10000"/>
          </a:bodyPr>
          <a:lstStyle/>
          <a:p>
            <a:pPr>
              <a:buNone/>
            </a:pPr>
            <a:r>
              <a:rPr lang="en-US" dirty="0" smtClean="0"/>
              <a:t>84.  For whom did God make marriage? </a:t>
            </a:r>
          </a:p>
          <a:p>
            <a:pPr>
              <a:buNone/>
            </a:pPr>
            <a:r>
              <a:rPr lang="en-US" dirty="0" smtClean="0"/>
              <a:t>One man and one woman. (CCC 1601, 2360; Gen 1:26-28; Eph 5:31)</a:t>
            </a:r>
          </a:p>
          <a:p>
            <a:pPr>
              <a:buNone/>
            </a:pPr>
            <a:r>
              <a:rPr lang="en-US" dirty="0" smtClean="0"/>
              <a:t>85.  Is it possible for two men or two women to get married? </a:t>
            </a:r>
          </a:p>
          <a:p>
            <a:pPr>
              <a:buNone/>
            </a:pPr>
            <a:r>
              <a:rPr lang="en-US" dirty="0" smtClean="0"/>
              <a:t>No. (CCC 2360, 2357; Gen 19:1-29; Rom 1:24-27; 1 </a:t>
            </a:r>
            <a:r>
              <a:rPr lang="en-US" dirty="0" err="1" smtClean="0"/>
              <a:t>Cor</a:t>
            </a:r>
            <a:r>
              <a:rPr lang="en-US" dirty="0" smtClean="0"/>
              <a:t> 6:9)</a:t>
            </a:r>
            <a:endParaRPr lang="en-US" dirty="0"/>
          </a:p>
        </p:txBody>
      </p:sp>
      <p:pic>
        <p:nvPicPr>
          <p:cNvPr id="5" name="Picture 4"/>
          <p:cNvPicPr>
            <a:picLocks noChangeAspect="1"/>
          </p:cNvPicPr>
          <p:nvPr/>
        </p:nvPicPr>
        <p:blipFill>
          <a:blip r:embed="rId2"/>
          <a:stretch>
            <a:fillRect/>
          </a:stretch>
        </p:blipFill>
        <p:spPr>
          <a:xfrm>
            <a:off x="5064167" y="1890077"/>
            <a:ext cx="3701881" cy="3841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Marriage</a:t>
            </a:r>
            <a:endParaRPr lang="en-US" dirty="0"/>
          </a:p>
        </p:txBody>
      </p:sp>
      <p:sp>
        <p:nvSpPr>
          <p:cNvPr id="3" name="Content Placeholder 2"/>
          <p:cNvSpPr>
            <a:spLocks noGrp="1"/>
          </p:cNvSpPr>
          <p:nvPr>
            <p:ph sz="quarter" idx="1"/>
          </p:nvPr>
        </p:nvSpPr>
        <p:spPr>
          <a:xfrm>
            <a:off x="612648" y="1600200"/>
            <a:ext cx="4220956" cy="4495800"/>
          </a:xfrm>
        </p:spPr>
        <p:txBody>
          <a:bodyPr>
            <a:normAutofit fontScale="85000" lnSpcReduction="10000"/>
          </a:bodyPr>
          <a:lstStyle/>
          <a:p>
            <a:pPr>
              <a:buNone/>
            </a:pPr>
            <a:r>
              <a:rPr lang="en-US" dirty="0" smtClean="0"/>
              <a:t>86.  When can a man and woman begin living together? </a:t>
            </a:r>
          </a:p>
          <a:p>
            <a:pPr>
              <a:buNone/>
            </a:pPr>
            <a:r>
              <a:rPr lang="en-US" dirty="0" smtClean="0"/>
              <a:t>Only after their marriage. (CCC 235; 1 </a:t>
            </a:r>
            <a:r>
              <a:rPr lang="en-US" dirty="0" err="1" smtClean="0"/>
              <a:t>Cor</a:t>
            </a:r>
            <a:r>
              <a:rPr lang="en-US" dirty="0" smtClean="0"/>
              <a:t> 6:18-20)</a:t>
            </a:r>
          </a:p>
          <a:p>
            <a:pPr>
              <a:buNone/>
            </a:pPr>
            <a:r>
              <a:rPr lang="en-US" dirty="0" smtClean="0"/>
              <a:t>87</a:t>
            </a:r>
            <a:r>
              <a:rPr lang="en-US" b="1" dirty="0" smtClean="0"/>
              <a:t>.</a:t>
            </a:r>
            <a:r>
              <a:rPr lang="en-US" dirty="0" smtClean="0"/>
              <a:t>  What are the three marriage promises a husband and wife make to each other?</a:t>
            </a:r>
          </a:p>
          <a:p>
            <a:pPr>
              <a:buNone/>
            </a:pPr>
            <a:r>
              <a:rPr lang="en-US" dirty="0" smtClean="0"/>
              <a:t> Faithfulness, permanence, and being open to having children. (CCC 1640, 1641, 1664; Mt 19:6; Gen 1:28)</a:t>
            </a:r>
          </a:p>
          <a:p>
            <a:endParaRPr lang="en-US" dirty="0"/>
          </a:p>
        </p:txBody>
      </p:sp>
      <p:pic>
        <p:nvPicPr>
          <p:cNvPr id="5" name="Picture 4"/>
          <p:cNvPicPr>
            <a:picLocks noChangeAspect="1"/>
          </p:cNvPicPr>
          <p:nvPr/>
        </p:nvPicPr>
        <p:blipFill>
          <a:blip r:embed="rId2"/>
          <a:stretch>
            <a:fillRect/>
          </a:stretch>
        </p:blipFill>
        <p:spPr>
          <a:xfrm>
            <a:off x="4833604" y="2603856"/>
            <a:ext cx="4129179" cy="27477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Abortion</a:t>
            </a:r>
            <a:endParaRPr lang="en-US" dirty="0"/>
          </a:p>
        </p:txBody>
      </p:sp>
      <p:sp>
        <p:nvSpPr>
          <p:cNvPr id="3" name="Content Placeholder 2"/>
          <p:cNvSpPr>
            <a:spLocks noGrp="1"/>
          </p:cNvSpPr>
          <p:nvPr>
            <p:ph sz="quarter" idx="1"/>
          </p:nvPr>
        </p:nvSpPr>
        <p:spPr>
          <a:xfrm>
            <a:off x="4162708" y="1600200"/>
            <a:ext cx="5115108" cy="4495800"/>
          </a:xfrm>
        </p:spPr>
        <p:txBody>
          <a:bodyPr/>
          <a:lstStyle/>
          <a:p>
            <a:pPr>
              <a:buNone/>
            </a:pPr>
            <a:r>
              <a:rPr lang="en-US" dirty="0" smtClean="0"/>
              <a:t>88.  Why is abortion wrong? </a:t>
            </a:r>
          </a:p>
          <a:p>
            <a:pPr>
              <a:buNone/>
            </a:pPr>
            <a:r>
              <a:rPr lang="en-US" dirty="0" smtClean="0"/>
              <a:t>Because it takes the life of a baby in its mother’s womb.	(CCC 2270; </a:t>
            </a:r>
            <a:r>
              <a:rPr lang="en-US" dirty="0" err="1" smtClean="0"/>
              <a:t>Jer</a:t>
            </a:r>
            <a:r>
              <a:rPr lang="en-US" dirty="0" smtClean="0"/>
              <a:t> 1:5)</a:t>
            </a:r>
            <a:endParaRPr lang="en-US" dirty="0"/>
          </a:p>
        </p:txBody>
      </p:sp>
      <p:pic>
        <p:nvPicPr>
          <p:cNvPr id="4" name="Picture 3"/>
          <p:cNvPicPr>
            <a:picLocks noChangeAspect="1"/>
          </p:cNvPicPr>
          <p:nvPr/>
        </p:nvPicPr>
        <p:blipFill>
          <a:blip r:embed="rId2"/>
          <a:stretch>
            <a:fillRect/>
          </a:stretch>
        </p:blipFill>
        <p:spPr>
          <a:xfrm>
            <a:off x="612648" y="1600200"/>
            <a:ext cx="3550060" cy="38892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Commandments</a:t>
            </a:r>
            <a:endParaRPr lang="en-US" dirty="0"/>
          </a:p>
        </p:txBody>
      </p:sp>
      <p:sp>
        <p:nvSpPr>
          <p:cNvPr id="3" name="Content Placeholder 2"/>
          <p:cNvSpPr>
            <a:spLocks noGrp="1"/>
          </p:cNvSpPr>
          <p:nvPr>
            <p:ph sz="quarter" idx="1"/>
          </p:nvPr>
        </p:nvSpPr>
        <p:spPr>
          <a:xfrm>
            <a:off x="612648" y="1600200"/>
            <a:ext cx="5374283" cy="4839906"/>
          </a:xfrm>
        </p:spPr>
        <p:txBody>
          <a:bodyPr>
            <a:normAutofit fontScale="62500" lnSpcReduction="20000"/>
          </a:bodyPr>
          <a:lstStyle/>
          <a:p>
            <a:pPr>
              <a:buNone/>
            </a:pPr>
            <a:r>
              <a:rPr lang="en-US" dirty="0" smtClean="0"/>
              <a:t>89.  How many commandments are there? </a:t>
            </a:r>
          </a:p>
          <a:p>
            <a:pPr>
              <a:buNone/>
            </a:pPr>
            <a:r>
              <a:rPr lang="en-US" dirty="0" smtClean="0"/>
              <a:t>Ten. (CCC 2054; Ex 20:1-18; </a:t>
            </a:r>
            <a:r>
              <a:rPr lang="en-US" dirty="0" err="1" smtClean="0"/>
              <a:t>Dt</a:t>
            </a:r>
            <a:r>
              <a:rPr lang="en-US" dirty="0" smtClean="0"/>
              <a:t> 5:6-21)</a:t>
            </a:r>
          </a:p>
          <a:p>
            <a:pPr>
              <a:buNone/>
            </a:pPr>
            <a:r>
              <a:rPr lang="en-US" dirty="0" smtClean="0"/>
              <a:t>90.  What are the Ten Commandments?</a:t>
            </a:r>
          </a:p>
          <a:p>
            <a:pPr lvl="0">
              <a:buNone/>
            </a:pPr>
            <a:r>
              <a:rPr lang="en-US" dirty="0" smtClean="0"/>
              <a:t>  I, the Lord, am your God.  You shall not have other gods besides me.</a:t>
            </a:r>
          </a:p>
          <a:p>
            <a:pPr lvl="0">
              <a:buNone/>
            </a:pPr>
            <a:r>
              <a:rPr lang="en-US" dirty="0" smtClean="0"/>
              <a:t>  You shall not take the name of the Lord, your God, in vain.</a:t>
            </a:r>
          </a:p>
          <a:p>
            <a:pPr lvl="0">
              <a:buNone/>
            </a:pPr>
            <a:r>
              <a:rPr lang="en-US" dirty="0" smtClean="0"/>
              <a:t>  Remember to keep holy the Lord’s Day.</a:t>
            </a:r>
          </a:p>
          <a:p>
            <a:pPr lvl="0">
              <a:buNone/>
            </a:pPr>
            <a:r>
              <a:rPr lang="en-US" dirty="0" smtClean="0"/>
              <a:t>  Honor your father and mother.</a:t>
            </a:r>
          </a:p>
          <a:p>
            <a:pPr lvl="0">
              <a:buNone/>
            </a:pPr>
            <a:r>
              <a:rPr lang="en-US" dirty="0" smtClean="0"/>
              <a:t>  You shall not kill.</a:t>
            </a:r>
          </a:p>
          <a:p>
            <a:pPr lvl="0">
              <a:buNone/>
            </a:pPr>
            <a:r>
              <a:rPr lang="en-US" dirty="0" smtClean="0"/>
              <a:t>  You shall not commit adultery.</a:t>
            </a:r>
          </a:p>
          <a:p>
            <a:pPr lvl="0">
              <a:buNone/>
            </a:pPr>
            <a:r>
              <a:rPr lang="en-US" dirty="0" smtClean="0"/>
              <a:t>  You shall not steal.</a:t>
            </a:r>
          </a:p>
          <a:p>
            <a:pPr lvl="0">
              <a:buNone/>
            </a:pPr>
            <a:r>
              <a:rPr lang="en-US" dirty="0" smtClean="0"/>
              <a:t>  You shall not bear false witness against your neighbor.</a:t>
            </a:r>
          </a:p>
          <a:p>
            <a:pPr lvl="0">
              <a:buNone/>
            </a:pPr>
            <a:r>
              <a:rPr lang="en-US" dirty="0" smtClean="0"/>
              <a:t>  You shall not covet your neighbor’s wife.</a:t>
            </a:r>
          </a:p>
          <a:p>
            <a:pPr>
              <a:buNone/>
            </a:pPr>
            <a:r>
              <a:rPr lang="en-US" dirty="0" smtClean="0"/>
              <a:t>  You shall not covet your neighbor’s goods.  (CCC pp. 496, 497; Ex 20:1-18; </a:t>
            </a:r>
            <a:r>
              <a:rPr lang="en-US" dirty="0" err="1" smtClean="0"/>
              <a:t>Dt</a:t>
            </a:r>
            <a:r>
              <a:rPr lang="en-US" dirty="0" smtClean="0"/>
              <a:t> 5:6-21)</a:t>
            </a:r>
          </a:p>
          <a:p>
            <a:endParaRPr lang="en-US" dirty="0"/>
          </a:p>
        </p:txBody>
      </p:sp>
      <p:pic>
        <p:nvPicPr>
          <p:cNvPr id="4" name="Picture 3"/>
          <p:cNvPicPr>
            <a:picLocks noChangeAspect="1"/>
          </p:cNvPicPr>
          <p:nvPr/>
        </p:nvPicPr>
        <p:blipFill>
          <a:blip r:embed="rId2"/>
          <a:stretch>
            <a:fillRect/>
          </a:stretch>
        </p:blipFill>
        <p:spPr>
          <a:xfrm>
            <a:off x="5986931" y="3078656"/>
            <a:ext cx="3149375" cy="2956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accel="50000" decel="50000"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accel="50000" decel="5000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accel="50000" decel="50000"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accel="50000" decel="50000"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Prayer</a:t>
            </a:r>
            <a:endParaRPr lang="en-US" dirty="0"/>
          </a:p>
        </p:txBody>
      </p:sp>
      <p:sp>
        <p:nvSpPr>
          <p:cNvPr id="3" name="Content Placeholder 2"/>
          <p:cNvSpPr>
            <a:spLocks noGrp="1"/>
          </p:cNvSpPr>
          <p:nvPr>
            <p:ph sz="quarter" idx="1"/>
          </p:nvPr>
        </p:nvSpPr>
        <p:spPr>
          <a:xfrm>
            <a:off x="5065590" y="1600200"/>
            <a:ext cx="4078410" cy="4495800"/>
          </a:xfrm>
        </p:spPr>
        <p:txBody>
          <a:bodyPr>
            <a:normAutofit fontScale="85000" lnSpcReduction="10000"/>
          </a:bodyPr>
          <a:lstStyle/>
          <a:p>
            <a:pPr>
              <a:buNone/>
            </a:pPr>
            <a:r>
              <a:rPr lang="en-US" dirty="0" smtClean="0"/>
              <a:t>91.  What are the four main kinds of prayer? </a:t>
            </a:r>
          </a:p>
          <a:p>
            <a:pPr>
              <a:buNone/>
            </a:pPr>
            <a:r>
              <a:rPr lang="en-US" dirty="0" smtClean="0"/>
              <a:t>The four main kinds of prayer are adoration, thanksgiving, petition and intercession. (CCC 2628, 2629, 2634, 2638, 2639; Ps 95:6; Col 4:2; Jas 5:16; 1 </a:t>
            </a:r>
            <a:r>
              <a:rPr lang="en-US" dirty="0" err="1" smtClean="0"/>
              <a:t>Jn</a:t>
            </a:r>
            <a:r>
              <a:rPr lang="en-US" dirty="0" smtClean="0"/>
              <a:t> 3:22)</a:t>
            </a:r>
          </a:p>
          <a:p>
            <a:pPr>
              <a:buNone/>
            </a:pPr>
            <a:r>
              <a:rPr lang="en-US" dirty="0" smtClean="0"/>
              <a:t>92.  How often should we pray? </a:t>
            </a:r>
          </a:p>
          <a:p>
            <a:pPr>
              <a:buNone/>
            </a:pPr>
            <a:r>
              <a:rPr lang="en-US" dirty="0" smtClean="0"/>
              <a:t>Every day. (CCC 2742; </a:t>
            </a:r>
            <a:r>
              <a:rPr lang="en-US" dirty="0" err="1" smtClean="0"/>
              <a:t>Lk</a:t>
            </a:r>
            <a:r>
              <a:rPr lang="en-US" dirty="0" smtClean="0"/>
              <a:t> 18:1)</a:t>
            </a:r>
          </a:p>
          <a:p>
            <a:endParaRPr lang="en-US" dirty="0"/>
          </a:p>
        </p:txBody>
      </p:sp>
      <p:pic>
        <p:nvPicPr>
          <p:cNvPr id="4" name="Picture 3"/>
          <p:cNvPicPr>
            <a:picLocks noChangeAspect="1"/>
          </p:cNvPicPr>
          <p:nvPr/>
        </p:nvPicPr>
        <p:blipFill>
          <a:blip r:embed="rId2"/>
          <a:stretch>
            <a:fillRect/>
          </a:stretch>
        </p:blipFill>
        <p:spPr>
          <a:xfrm>
            <a:off x="1258802" y="1600200"/>
            <a:ext cx="2926866" cy="46973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a:t>
            </a:r>
            <a:endParaRPr lang="en-US" dirty="0"/>
          </a:p>
        </p:txBody>
      </p:sp>
      <p:sp>
        <p:nvSpPr>
          <p:cNvPr id="3" name="Content Placeholder 2"/>
          <p:cNvSpPr>
            <a:spLocks noGrp="1"/>
          </p:cNvSpPr>
          <p:nvPr>
            <p:ph sz="quarter" idx="1"/>
          </p:nvPr>
        </p:nvSpPr>
        <p:spPr>
          <a:xfrm>
            <a:off x="314773" y="1600200"/>
            <a:ext cx="7965852" cy="2727758"/>
          </a:xfrm>
        </p:spPr>
        <p:txBody>
          <a:bodyPr>
            <a:normAutofit fontScale="77500" lnSpcReduction="20000"/>
          </a:bodyPr>
          <a:lstStyle/>
          <a:p>
            <a:pPr marL="514350" indent="-514350">
              <a:buNone/>
            </a:pPr>
            <a:r>
              <a:rPr lang="en-US" dirty="0" smtClean="0"/>
              <a:t>10. Which Person of the Holy Trinity became man? </a:t>
            </a:r>
          </a:p>
          <a:p>
            <a:pPr marL="514350" indent="-514350">
              <a:buNone/>
            </a:pPr>
            <a:r>
              <a:rPr lang="en-US" dirty="0" smtClean="0"/>
              <a:t>The Second Person, God the Son, became man without giving up His divine nature. (CCC 423, 464; 1 </a:t>
            </a:r>
            <a:r>
              <a:rPr lang="en-US" dirty="0" err="1" smtClean="0"/>
              <a:t>Jn</a:t>
            </a:r>
            <a:r>
              <a:rPr lang="en-US" dirty="0" smtClean="0"/>
              <a:t> 4:2)</a:t>
            </a:r>
          </a:p>
          <a:p>
            <a:pPr marL="514350" indent="-514350">
              <a:buNone/>
            </a:pPr>
            <a:r>
              <a:rPr lang="en-US" dirty="0" smtClean="0"/>
              <a:t>11. What name was given to the Second Person of the Holy Trinity when He became man? </a:t>
            </a:r>
          </a:p>
          <a:p>
            <a:pPr marL="514350" indent="-514350">
              <a:buNone/>
            </a:pPr>
            <a:r>
              <a:rPr lang="en-US" dirty="0" smtClean="0"/>
              <a:t>Jesus (CCC 430; </a:t>
            </a:r>
            <a:r>
              <a:rPr lang="en-US" dirty="0" err="1" smtClean="0"/>
              <a:t>Lk</a:t>
            </a:r>
            <a:r>
              <a:rPr lang="en-US" dirty="0" smtClean="0"/>
              <a:t> 1:31; Mt 1:21)</a:t>
            </a:r>
          </a:p>
          <a:p>
            <a:pPr marL="514350" indent="-514350">
              <a:buNone/>
            </a:pPr>
            <a:r>
              <a:rPr lang="en-US" dirty="0" smtClean="0"/>
              <a:t>12. When the Son became man, did He have a human mother? </a:t>
            </a:r>
          </a:p>
          <a:p>
            <a:pPr marL="514350" indent="-514350">
              <a:buNone/>
            </a:pPr>
            <a:r>
              <a:rPr lang="en-US" dirty="0" smtClean="0"/>
              <a:t>Yes (CCC 488, 490, 495; </a:t>
            </a:r>
            <a:r>
              <a:rPr lang="en-US" dirty="0" err="1" smtClean="0"/>
              <a:t>Lk</a:t>
            </a:r>
            <a:r>
              <a:rPr lang="en-US" dirty="0" smtClean="0"/>
              <a:t> 1:26, 27)</a:t>
            </a:r>
          </a:p>
          <a:p>
            <a:pPr marL="514350" indent="-514350">
              <a:buNone/>
            </a:pPr>
            <a:endParaRPr lang="en-US" b="1" dirty="0" smtClean="0"/>
          </a:p>
          <a:p>
            <a:pPr>
              <a:buNone/>
            </a:pPr>
            <a:endParaRPr lang="en-US" dirty="0"/>
          </a:p>
        </p:txBody>
      </p:sp>
      <p:pic>
        <p:nvPicPr>
          <p:cNvPr id="5" name="Picture 4"/>
          <p:cNvPicPr>
            <a:picLocks noChangeAspect="1"/>
          </p:cNvPicPr>
          <p:nvPr/>
        </p:nvPicPr>
        <p:blipFill>
          <a:blip r:embed="rId2"/>
          <a:stretch>
            <a:fillRect/>
          </a:stretch>
        </p:blipFill>
        <p:spPr>
          <a:xfrm>
            <a:off x="2887298" y="4327958"/>
            <a:ext cx="3810000"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a:t>
            </a:r>
            <a:endParaRPr lang="en-US" dirty="0"/>
          </a:p>
        </p:txBody>
      </p:sp>
      <p:sp>
        <p:nvSpPr>
          <p:cNvPr id="3" name="Content Placeholder 2"/>
          <p:cNvSpPr>
            <a:spLocks noGrp="1"/>
          </p:cNvSpPr>
          <p:nvPr>
            <p:ph sz="quarter" idx="1"/>
          </p:nvPr>
        </p:nvSpPr>
        <p:spPr>
          <a:xfrm>
            <a:off x="612648" y="1600200"/>
            <a:ext cx="5102150" cy="4495800"/>
          </a:xfrm>
        </p:spPr>
        <p:txBody>
          <a:bodyPr/>
          <a:lstStyle/>
          <a:p>
            <a:pPr>
              <a:buNone/>
            </a:pPr>
            <a:r>
              <a:rPr lang="en-US" dirty="0" smtClean="0"/>
              <a:t>13. Who was Jesus’ mother? </a:t>
            </a:r>
          </a:p>
          <a:p>
            <a:pPr>
              <a:buNone/>
            </a:pPr>
            <a:r>
              <a:rPr lang="en-US" dirty="0" smtClean="0"/>
              <a:t>The Blessed Virgin Mary (CCC 488, 495; </a:t>
            </a:r>
            <a:r>
              <a:rPr lang="en-US" dirty="0" err="1" smtClean="0"/>
              <a:t>Lk</a:t>
            </a:r>
            <a:r>
              <a:rPr lang="en-US" dirty="0" smtClean="0"/>
              <a:t> 1:30, 31; Mt 1:21-23) </a:t>
            </a:r>
          </a:p>
          <a:p>
            <a:pPr marL="514350" indent="-514350">
              <a:buNone/>
            </a:pPr>
            <a:r>
              <a:rPr lang="en-US" dirty="0" smtClean="0"/>
              <a:t>14. Why do we honor Mary? </a:t>
            </a:r>
          </a:p>
          <a:p>
            <a:pPr marL="514350" indent="-514350">
              <a:buNone/>
            </a:pPr>
            <a:r>
              <a:rPr lang="en-US" dirty="0" smtClean="0"/>
              <a:t>Because she is the mother of Jesus and our mother too. (CCC 971; </a:t>
            </a:r>
            <a:r>
              <a:rPr lang="en-US" dirty="0" err="1" smtClean="0"/>
              <a:t>Lk</a:t>
            </a:r>
            <a:r>
              <a:rPr lang="en-US" dirty="0" smtClean="0"/>
              <a:t> 1:48; </a:t>
            </a:r>
            <a:r>
              <a:rPr lang="en-US" dirty="0" err="1" smtClean="0"/>
              <a:t>Jn</a:t>
            </a:r>
            <a:r>
              <a:rPr lang="en-US" dirty="0" smtClean="0"/>
              <a:t> 19:27)</a:t>
            </a:r>
          </a:p>
          <a:p>
            <a:pPr>
              <a:buNone/>
            </a:pPr>
            <a:endParaRPr lang="en-US" dirty="0" smtClean="0"/>
          </a:p>
          <a:p>
            <a:pPr>
              <a:buNone/>
            </a:pPr>
            <a:endParaRPr lang="en-US" dirty="0"/>
          </a:p>
        </p:txBody>
      </p:sp>
      <p:pic>
        <p:nvPicPr>
          <p:cNvPr id="5" name="Picture 4"/>
          <p:cNvPicPr>
            <a:picLocks noChangeAspect="1"/>
          </p:cNvPicPr>
          <p:nvPr/>
        </p:nvPicPr>
        <p:blipFill>
          <a:blip r:embed="rId2"/>
          <a:stretch>
            <a:fillRect/>
          </a:stretch>
        </p:blipFill>
        <p:spPr>
          <a:xfrm>
            <a:off x="6111038" y="1600200"/>
            <a:ext cx="2655009" cy="38674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Father</a:t>
            </a:r>
            <a:endParaRPr lang="en-US" dirty="0"/>
          </a:p>
        </p:txBody>
      </p:sp>
      <p:sp>
        <p:nvSpPr>
          <p:cNvPr id="3" name="Content Placeholder 2"/>
          <p:cNvSpPr>
            <a:spLocks noGrp="1"/>
          </p:cNvSpPr>
          <p:nvPr>
            <p:ph sz="quarter" idx="1"/>
          </p:nvPr>
        </p:nvSpPr>
        <p:spPr>
          <a:xfrm>
            <a:off x="612648" y="1600200"/>
            <a:ext cx="4985521" cy="4495800"/>
          </a:xfrm>
        </p:spPr>
        <p:txBody>
          <a:bodyPr/>
          <a:lstStyle/>
          <a:p>
            <a:pPr marL="514350" indent="-514350">
              <a:buNone/>
            </a:pPr>
            <a:r>
              <a:rPr lang="en-US" dirty="0" smtClean="0"/>
              <a:t>15. Who was Jesus’ real father?  (careful) </a:t>
            </a:r>
          </a:p>
          <a:p>
            <a:pPr marL="514350" indent="-514350">
              <a:buNone/>
            </a:pPr>
            <a:r>
              <a:rPr lang="en-US" dirty="0" smtClean="0"/>
              <a:t>God the Father. (CCC 422, 426, 442; </a:t>
            </a:r>
            <a:r>
              <a:rPr lang="en-US" dirty="0" err="1" smtClean="0"/>
              <a:t>Lk</a:t>
            </a:r>
            <a:r>
              <a:rPr lang="en-US" dirty="0" smtClean="0"/>
              <a:t> 1:35)</a:t>
            </a:r>
          </a:p>
          <a:p>
            <a:pPr marL="514350" indent="-514350">
              <a:buNone/>
            </a:pPr>
            <a:r>
              <a:rPr lang="en-US" dirty="0" smtClean="0"/>
              <a:t>16. Who was Jesus’ foster father? </a:t>
            </a:r>
          </a:p>
          <a:p>
            <a:pPr marL="514350" indent="-514350">
              <a:buNone/>
            </a:pPr>
            <a:r>
              <a:rPr lang="en-US" dirty="0" smtClean="0"/>
              <a:t>Joseph. (CCC 437, 488, 1655; Mt 1:19, 20; Mt 2:13, 19-21)</a:t>
            </a:r>
          </a:p>
          <a:p>
            <a:pPr marL="514350" indent="-514350">
              <a:buNone/>
            </a:pPr>
            <a:endParaRPr lang="en-US" dirty="0" smtClean="0"/>
          </a:p>
          <a:p>
            <a:pPr marL="514350" indent="-514350">
              <a:buAutoNum type="arabicPeriod" startAt="15"/>
            </a:pPr>
            <a:endParaRPr lang="en-US" dirty="0" smtClean="0"/>
          </a:p>
          <a:p>
            <a:pPr>
              <a:buNone/>
            </a:pPr>
            <a:endParaRPr lang="en-US" dirty="0" smtClean="0"/>
          </a:p>
          <a:p>
            <a:pPr>
              <a:buNone/>
            </a:pPr>
            <a:endParaRPr lang="en-US" dirty="0"/>
          </a:p>
        </p:txBody>
      </p:sp>
      <p:pic>
        <p:nvPicPr>
          <p:cNvPr id="6" name="Picture 5"/>
          <p:cNvPicPr>
            <a:picLocks noChangeAspect="1"/>
          </p:cNvPicPr>
          <p:nvPr/>
        </p:nvPicPr>
        <p:blipFill>
          <a:blip r:embed="rId2"/>
          <a:stretch>
            <a:fillRect/>
          </a:stretch>
        </p:blipFill>
        <p:spPr>
          <a:xfrm>
            <a:off x="5598169" y="1846941"/>
            <a:ext cx="3293844" cy="42490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Humanity and Divinity of Jesus</a:t>
            </a:r>
            <a:endParaRPr lang="en-US" dirty="0"/>
          </a:p>
        </p:txBody>
      </p:sp>
      <p:sp>
        <p:nvSpPr>
          <p:cNvPr id="3" name="Content Placeholder 2"/>
          <p:cNvSpPr>
            <a:spLocks noGrp="1"/>
          </p:cNvSpPr>
          <p:nvPr>
            <p:ph sz="quarter" idx="1"/>
          </p:nvPr>
        </p:nvSpPr>
        <p:spPr>
          <a:xfrm>
            <a:off x="612648" y="1600200"/>
            <a:ext cx="8153400" cy="2714800"/>
          </a:xfrm>
        </p:spPr>
        <p:txBody>
          <a:bodyPr>
            <a:normAutofit fontScale="77500" lnSpcReduction="20000"/>
          </a:bodyPr>
          <a:lstStyle/>
          <a:p>
            <a:pPr marL="514350" indent="-514350">
              <a:buNone/>
            </a:pPr>
            <a:r>
              <a:rPr lang="en-US" dirty="0" smtClean="0"/>
              <a:t>17. Is Jesus God, or is He man, or is He both God and man? </a:t>
            </a:r>
          </a:p>
          <a:p>
            <a:pPr marL="514350" indent="-514350">
              <a:buNone/>
            </a:pPr>
            <a:r>
              <a:rPr lang="en-US" dirty="0" smtClean="0"/>
              <a:t>Jesus is both God and man; as the Second Person of the Holy Trinity, He is God; and since He took on a human nature from His mother Mary, He is man. (CCC 464, 469; </a:t>
            </a:r>
            <a:r>
              <a:rPr lang="en-US" dirty="0" err="1" smtClean="0"/>
              <a:t>Jn</a:t>
            </a:r>
            <a:r>
              <a:rPr lang="en-US" dirty="0" smtClean="0"/>
              <a:t> 1:14, 16; </a:t>
            </a:r>
            <a:r>
              <a:rPr lang="en-US" dirty="0" err="1" smtClean="0"/>
              <a:t>Jn</a:t>
            </a:r>
            <a:r>
              <a:rPr lang="en-US" dirty="0" smtClean="0"/>
              <a:t> 13:3; 1 </a:t>
            </a:r>
            <a:r>
              <a:rPr lang="en-US" dirty="0" err="1" smtClean="0"/>
              <a:t>Jn</a:t>
            </a:r>
            <a:r>
              <a:rPr lang="en-US" dirty="0" smtClean="0"/>
              <a:t> 4:2)</a:t>
            </a:r>
          </a:p>
          <a:p>
            <a:pPr marL="514350" indent="-514350">
              <a:buNone/>
            </a:pPr>
            <a:r>
              <a:rPr lang="en-US" dirty="0" smtClean="0"/>
              <a:t>18. What do we call the mystery of God becoming man? </a:t>
            </a:r>
          </a:p>
          <a:p>
            <a:pPr marL="514350" indent="-514350">
              <a:buNone/>
            </a:pPr>
            <a:r>
              <a:rPr lang="en-US" dirty="0" smtClean="0"/>
              <a:t>The mystery of the Incarnation. (CCC 461, 463; </a:t>
            </a:r>
            <a:r>
              <a:rPr lang="en-US" dirty="0" err="1" smtClean="0"/>
              <a:t>Jn</a:t>
            </a:r>
            <a:r>
              <a:rPr lang="en-US" dirty="0" smtClean="0"/>
              <a:t> 1:14; 1 </a:t>
            </a:r>
            <a:r>
              <a:rPr lang="en-US" dirty="0" err="1" smtClean="0"/>
              <a:t>Jn</a:t>
            </a:r>
            <a:r>
              <a:rPr lang="en-US" dirty="0" smtClean="0"/>
              <a:t> 4:2)</a:t>
            </a:r>
          </a:p>
          <a:p>
            <a:pPr>
              <a:buNone/>
            </a:pPr>
            <a:endParaRPr lang="en-US" dirty="0"/>
          </a:p>
        </p:txBody>
      </p:sp>
      <p:pic>
        <p:nvPicPr>
          <p:cNvPr id="4" name="Picture 3"/>
          <p:cNvPicPr>
            <a:picLocks noChangeAspect="1"/>
          </p:cNvPicPr>
          <p:nvPr/>
        </p:nvPicPr>
        <p:blipFill>
          <a:blip r:embed="rId2"/>
          <a:stretch>
            <a:fillRect/>
          </a:stretch>
        </p:blipFill>
        <p:spPr>
          <a:xfrm>
            <a:off x="2347053" y="3817737"/>
            <a:ext cx="4316324" cy="2764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Death, Resurrection, and Ascension of Jesus</a:t>
            </a:r>
            <a:endParaRPr lang="en-US" sz="3600" dirty="0"/>
          </a:p>
        </p:txBody>
      </p:sp>
      <p:sp>
        <p:nvSpPr>
          <p:cNvPr id="3" name="Content Placeholder 2"/>
          <p:cNvSpPr>
            <a:spLocks noGrp="1"/>
          </p:cNvSpPr>
          <p:nvPr>
            <p:ph sz="quarter" idx="1"/>
          </p:nvPr>
        </p:nvSpPr>
        <p:spPr>
          <a:xfrm>
            <a:off x="0" y="1600200"/>
            <a:ext cx="4885644" cy="4801032"/>
          </a:xfrm>
        </p:spPr>
        <p:txBody>
          <a:bodyPr>
            <a:normAutofit fontScale="77500" lnSpcReduction="20000"/>
          </a:bodyPr>
          <a:lstStyle/>
          <a:p>
            <a:pPr>
              <a:buNone/>
            </a:pPr>
            <a:r>
              <a:rPr lang="en-US" dirty="0" smtClean="0"/>
              <a:t>19.  On what day did Jesus die on the cross? </a:t>
            </a:r>
          </a:p>
          <a:p>
            <a:pPr>
              <a:buNone/>
            </a:pPr>
            <a:r>
              <a:rPr lang="en-US" dirty="0" smtClean="0"/>
              <a:t>Good Friday, the day after the Last Supper. (CCC 641; </a:t>
            </a:r>
            <a:r>
              <a:rPr lang="en-US" dirty="0" err="1" smtClean="0"/>
              <a:t>Jn</a:t>
            </a:r>
            <a:r>
              <a:rPr lang="en-US" dirty="0" smtClean="0"/>
              <a:t> 19:16-40; Mt 27:33-50)</a:t>
            </a:r>
          </a:p>
          <a:p>
            <a:pPr>
              <a:buNone/>
            </a:pPr>
            <a:r>
              <a:rPr lang="en-US" dirty="0" smtClean="0"/>
              <a:t>20.  On what day did Jesus rise from the dead? </a:t>
            </a:r>
          </a:p>
          <a:p>
            <a:pPr>
              <a:buNone/>
            </a:pPr>
            <a:r>
              <a:rPr lang="en-US" dirty="0" smtClean="0"/>
              <a:t>On Easter Sunday, three days after Good Friday. (CCC 1169, 1170; Mt 28:1-6; Mk16:1-8)</a:t>
            </a:r>
          </a:p>
          <a:p>
            <a:pPr>
              <a:buNone/>
            </a:pPr>
            <a:r>
              <a:rPr lang="en-US" dirty="0" smtClean="0"/>
              <a:t>21.  When did Jesus ascend into Heaven? </a:t>
            </a:r>
          </a:p>
          <a:p>
            <a:pPr>
              <a:buNone/>
            </a:pPr>
            <a:r>
              <a:rPr lang="en-US" dirty="0" smtClean="0"/>
              <a:t>On Ascension Thursday, forty days after Easter. (CCC 659; Acts 1:9; Mk 16:19)</a:t>
            </a:r>
          </a:p>
          <a:p>
            <a:pPr>
              <a:buNone/>
            </a:pPr>
            <a:endParaRPr lang="en-US" dirty="0"/>
          </a:p>
        </p:txBody>
      </p:sp>
      <p:pic>
        <p:nvPicPr>
          <p:cNvPr id="4" name="Picture 3"/>
          <p:cNvPicPr>
            <a:picLocks noChangeAspect="1"/>
          </p:cNvPicPr>
          <p:nvPr/>
        </p:nvPicPr>
        <p:blipFill>
          <a:blip r:embed="rId2"/>
          <a:stretch>
            <a:fillRect/>
          </a:stretch>
        </p:blipFill>
        <p:spPr>
          <a:xfrm>
            <a:off x="5095132" y="2744574"/>
            <a:ext cx="3880404" cy="2895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6098</TotalTime>
  <Words>3082</Words>
  <Application>Microsoft Office PowerPoint</Application>
  <PresentationFormat>On-screen Show (4:3)</PresentationFormat>
  <Paragraphs>251</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Median</vt:lpstr>
      <vt:lpstr>Confirmation Questions</vt:lpstr>
      <vt:lpstr>Humans</vt:lpstr>
      <vt:lpstr>God</vt:lpstr>
      <vt:lpstr>God continued</vt:lpstr>
      <vt:lpstr>Jesus</vt:lpstr>
      <vt:lpstr>Mary</vt:lpstr>
      <vt:lpstr>Jesus’ Father</vt:lpstr>
      <vt:lpstr>Humanity and Divinity of Jesus</vt:lpstr>
      <vt:lpstr>Death, Resurrection, and Ascension of Jesus</vt:lpstr>
      <vt:lpstr>Pentecost</vt:lpstr>
      <vt:lpstr>Redemption</vt:lpstr>
      <vt:lpstr>One True Church</vt:lpstr>
      <vt:lpstr>4 Marks of the Church</vt:lpstr>
      <vt:lpstr>Scripture and Tradition</vt:lpstr>
      <vt:lpstr>Apostolic Authority</vt:lpstr>
      <vt:lpstr>Present Pope</vt:lpstr>
      <vt:lpstr>Sacred Liturgy</vt:lpstr>
      <vt:lpstr>Sacraments</vt:lpstr>
      <vt:lpstr>PowerPoint Presentation</vt:lpstr>
      <vt:lpstr>Original Sin</vt:lpstr>
      <vt:lpstr>Original Sin</vt:lpstr>
      <vt:lpstr>Evil</vt:lpstr>
      <vt:lpstr>Baptism</vt:lpstr>
      <vt:lpstr>Being a Child of God</vt:lpstr>
      <vt:lpstr>Sin</vt:lpstr>
      <vt:lpstr>Mortal Sin</vt:lpstr>
      <vt:lpstr>Hell and Purgatory</vt:lpstr>
      <vt:lpstr>Heaven</vt:lpstr>
      <vt:lpstr>Forgiveness of Sins</vt:lpstr>
      <vt:lpstr>Confession</vt:lpstr>
      <vt:lpstr>Confession</vt:lpstr>
      <vt:lpstr>Blessed Sacrament</vt:lpstr>
      <vt:lpstr>Consecration at Mass</vt:lpstr>
      <vt:lpstr>Sacrilege </vt:lpstr>
      <vt:lpstr>The First Mass</vt:lpstr>
      <vt:lpstr>The Mass</vt:lpstr>
      <vt:lpstr>Sundays and Holy Days of Obligation</vt:lpstr>
      <vt:lpstr>Confirmation</vt:lpstr>
      <vt:lpstr>Confirmation</vt:lpstr>
      <vt:lpstr>Infant Baptism</vt:lpstr>
      <vt:lpstr>Vocations</vt:lpstr>
      <vt:lpstr>Holy Orders</vt:lpstr>
      <vt:lpstr>Marriage</vt:lpstr>
      <vt:lpstr>Marriage</vt:lpstr>
      <vt:lpstr>Abortion</vt:lpstr>
      <vt:lpstr>Commandments</vt:lpstr>
      <vt:lpstr>Prayer</vt:lpstr>
    </vt:vector>
  </TitlesOfParts>
  <Company>University of Nebraska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cole kennett</dc:creator>
  <cp:lastModifiedBy>Owner</cp:lastModifiedBy>
  <cp:revision>24</cp:revision>
  <dcterms:created xsi:type="dcterms:W3CDTF">2015-06-30T14:59:22Z</dcterms:created>
  <dcterms:modified xsi:type="dcterms:W3CDTF">2020-10-07T19:48:24Z</dcterms:modified>
</cp:coreProperties>
</file>